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56" r:id="rId4"/>
    <p:sldId id="257" r:id="rId6"/>
    <p:sldId id="317" r:id="rId7"/>
    <p:sldId id="398" r:id="rId8"/>
    <p:sldId id="359" r:id="rId9"/>
    <p:sldId id="449" r:id="rId10"/>
    <p:sldId id="285" r:id="rId11"/>
    <p:sldId id="319" r:id="rId12"/>
    <p:sldId id="312" r:id="rId13"/>
    <p:sldId id="533" r:id="rId14"/>
    <p:sldId id="443" r:id="rId15"/>
    <p:sldId id="445" r:id="rId16"/>
    <p:sldId id="534" r:id="rId17"/>
    <p:sldId id="444" r:id="rId18"/>
    <p:sldId id="446" r:id="rId19"/>
    <p:sldId id="383" r:id="rId20"/>
    <p:sldId id="448" r:id="rId21"/>
    <p:sldId id="617" r:id="rId22"/>
    <p:sldId id="881" r:id="rId23"/>
    <p:sldId id="421" r:id="rId24"/>
    <p:sldId id="450" r:id="rId25"/>
    <p:sldId id="286" r:id="rId26"/>
    <p:sldId id="882" r:id="rId27"/>
    <p:sldId id="452" r:id="rId28"/>
    <p:sldId id="440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6E1E"/>
    <a:srgbClr val="5F9909"/>
    <a:srgbClr val="C8DC6D"/>
    <a:srgbClr val="A4D227"/>
    <a:srgbClr val="6486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114" y="396"/>
      </p:cViewPr>
      <p:guideLst>
        <p:guide orient="horz" pos="2047"/>
        <p:guide pos="382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4" Type="http://schemas.openxmlformats.org/officeDocument/2006/relationships/image" Target="../media/image20.wmf"/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2.vml.rels><?xml version="1.0" encoding="UTF-8" standalone="yes"?>
<Relationships xmlns="http://schemas.openxmlformats.org/package/2006/relationships"><Relationship Id="rId4" Type="http://schemas.openxmlformats.org/officeDocument/2006/relationships/image" Target="../media/image27.wmf"/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 smtClean="0"/>
              <a:t>亮亮图文旗舰店</a:t>
            </a:r>
            <a:r>
              <a:rPr lang="en-US" altLang="zh-CN" dirty="0" smtClean="0"/>
              <a:t>https://liangliangtuwen.tmall.com</a:t>
            </a:r>
            <a:endParaRPr lang="en-US" altLang="zh-CN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C160-6105-4594-B9A7-D32201722D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B5D86-C3E6-426B-A68F-6513478A0EB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C160-6105-4594-B9A7-D32201722D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B5D86-C3E6-426B-A68F-6513478A0EB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C160-6105-4594-B9A7-D32201722D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B5D86-C3E6-426B-A68F-6513478A0EB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8D015-D17E-4C82-8533-7F2A9C2BBE1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6D9A2-10AE-4CFF-A9B3-36B74E09B1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8D015-D17E-4C82-8533-7F2A9C2BBE1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6D9A2-10AE-4CFF-A9B3-36B74E09B1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8D015-D17E-4C82-8533-7F2A9C2BBE1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6D9A2-10AE-4CFF-A9B3-36B74E09B1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8D015-D17E-4C82-8533-7F2A9C2BBE1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6D9A2-10AE-4CFF-A9B3-36B74E09B1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8D015-D17E-4C82-8533-7F2A9C2BBE1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6D9A2-10AE-4CFF-A9B3-36B74E09B1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8D015-D17E-4C82-8533-7F2A9C2BBE1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6D9A2-10AE-4CFF-A9B3-36B74E09B1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8D015-D17E-4C82-8533-7F2A9C2BBE1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6D9A2-10AE-4CFF-A9B3-36B74E09B1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8D015-D17E-4C82-8533-7F2A9C2BBE1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6D9A2-10AE-4CFF-A9B3-36B74E09B1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亮亮图文旗舰店https://liangliangtuwen.tmall.c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C160-6105-4594-B9A7-D32201722D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B5D86-C3E6-426B-A68F-6513478A0EB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8D015-D17E-4C82-8533-7F2A9C2BBE1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6D9A2-10AE-4CFF-A9B3-36B74E09B1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8D015-D17E-4C82-8533-7F2A9C2BBE1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6D9A2-10AE-4CFF-A9B3-36B74E09B1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8D015-D17E-4C82-8533-7F2A9C2BBE1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6D9A2-10AE-4CFF-A9B3-36B74E09B1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C160-6105-4594-B9A7-D32201722D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B5D86-C3E6-426B-A68F-6513478A0EB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C160-6105-4594-B9A7-D32201722D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B5D86-C3E6-426B-A68F-6513478A0EB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C160-6105-4594-B9A7-D32201722D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B5D86-C3E6-426B-A68F-6513478A0EB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C160-6105-4594-B9A7-D32201722D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B5D86-C3E6-426B-A68F-6513478A0EB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C160-6105-4594-B9A7-D32201722D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B5D86-C3E6-426B-A68F-6513478A0EB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C160-6105-4594-B9A7-D32201722D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B5D86-C3E6-426B-A68F-6513478A0EB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C160-6105-4594-B9A7-D32201722D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B5D86-C3E6-426B-A68F-6513478A0EB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0C160-6105-4594-B9A7-D32201722D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B5D86-C3E6-426B-A68F-6513478A0EB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18D015-D17E-4C82-8533-7F2A9C2BBE1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6D9A2-10AE-4CFF-A9B3-36B74E09B17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3.png"/><Relationship Id="rId3" Type="http://schemas.openxmlformats.org/officeDocument/2006/relationships/image" Target="../media/image12.jpe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4.bin"/><Relationship Id="rId8" Type="http://schemas.openxmlformats.org/officeDocument/2006/relationships/image" Target="../media/image19.wmf"/><Relationship Id="rId7" Type="http://schemas.openxmlformats.org/officeDocument/2006/relationships/oleObject" Target="../embeddings/oleObject3.bin"/><Relationship Id="rId6" Type="http://schemas.openxmlformats.org/officeDocument/2006/relationships/image" Target="../media/image18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7.wmf"/><Relationship Id="rId3" Type="http://schemas.openxmlformats.org/officeDocument/2006/relationships/oleObject" Target="../embeddings/oleObject1.bin"/><Relationship Id="rId2" Type="http://schemas.openxmlformats.org/officeDocument/2006/relationships/image" Target="../media/image5.png"/><Relationship Id="rId12" Type="http://schemas.openxmlformats.org/officeDocument/2006/relationships/vmlDrawing" Target="../drawings/vmlDrawing1.vml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20.wmf"/><Relationship Id="rId1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image" Target="../media/image25.emf"/><Relationship Id="rId8" Type="http://schemas.openxmlformats.org/officeDocument/2006/relationships/image" Target="../media/image24.emf"/><Relationship Id="rId7" Type="http://schemas.openxmlformats.org/officeDocument/2006/relationships/image" Target="../media/image23.wmf"/><Relationship Id="rId6" Type="http://schemas.openxmlformats.org/officeDocument/2006/relationships/oleObject" Target="../embeddings/oleObject7.bin"/><Relationship Id="rId5" Type="http://schemas.openxmlformats.org/officeDocument/2006/relationships/tags" Target="../tags/tag1.xml"/><Relationship Id="rId4" Type="http://schemas.openxmlformats.org/officeDocument/2006/relationships/image" Target="../media/image22.wmf"/><Relationship Id="rId3" Type="http://schemas.openxmlformats.org/officeDocument/2006/relationships/oleObject" Target="../embeddings/oleObject6.bin"/><Relationship Id="rId2" Type="http://schemas.openxmlformats.org/officeDocument/2006/relationships/image" Target="../media/image21.wmf"/><Relationship Id="rId14" Type="http://schemas.openxmlformats.org/officeDocument/2006/relationships/vmlDrawing" Target="../drawings/vmlDrawing2.vml"/><Relationship Id="rId13" Type="http://schemas.openxmlformats.org/officeDocument/2006/relationships/slideLayout" Target="../slideLayouts/slideLayout7.xml"/><Relationship Id="rId12" Type="http://schemas.openxmlformats.org/officeDocument/2006/relationships/image" Target="../media/image27.wmf"/><Relationship Id="rId11" Type="http://schemas.openxmlformats.org/officeDocument/2006/relationships/oleObject" Target="../embeddings/oleObject8.bin"/><Relationship Id="rId10" Type="http://schemas.openxmlformats.org/officeDocument/2006/relationships/image" Target="../media/image26.emf"/><Relationship Id="rId1" Type="http://schemas.openxmlformats.org/officeDocument/2006/relationships/oleObject" Target="../embeddings/oleObject5.bin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0.png"/><Relationship Id="rId3" Type="http://schemas.openxmlformats.org/officeDocument/2006/relationships/image" Target="../media/image29.png"/><Relationship Id="rId2" Type="http://schemas.openxmlformats.org/officeDocument/2006/relationships/image" Target="../media/image5.png"/><Relationship Id="rId1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2.png"/><Relationship Id="rId3" Type="http://schemas.openxmlformats.org/officeDocument/2006/relationships/image" Target="../media/image31.pn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1085850" y="1733550"/>
            <a:ext cx="10062845" cy="1445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algn="ctr" defTabSz="914400">
              <a:buClrTx/>
              <a:buSzTx/>
              <a:buFontTx/>
              <a:defRPr/>
            </a:pPr>
            <a:r>
              <a:rPr sz="4400" b="1" noProof="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细胞膜上生物物理虚拟仿真实验</a:t>
            </a:r>
            <a:endParaRPr kumimoji="0" sz="4400" b="1" kern="1200" cap="none" spc="0" normalizeH="0" baseline="0" noProof="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algn="ctr" defTabSz="914400">
              <a:buClrTx/>
              <a:buSzTx/>
              <a:buFontTx/>
              <a:defRPr/>
            </a:pPr>
            <a:endParaRPr kumimoji="0" lang="zh-CN" altLang="en-US" sz="4400" b="1" kern="1200" cap="none" spc="0" normalizeH="0" baseline="0" noProof="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00" t="37388" r="29669" b="37732"/>
          <a:stretch>
            <a:fillRect/>
          </a:stretch>
        </p:blipFill>
        <p:spPr>
          <a:xfrm>
            <a:off x="10060940" y="178430"/>
            <a:ext cx="1920240" cy="1920240"/>
          </a:xfrm>
          <a:custGeom>
            <a:avLst/>
            <a:gdLst>
              <a:gd name="connsiteX0" fmla="*/ 1130489 w 2260978"/>
              <a:gd name="connsiteY0" fmla="*/ 0 h 2260978"/>
              <a:gd name="connsiteX1" fmla="*/ 2260978 w 2260978"/>
              <a:gd name="connsiteY1" fmla="*/ 1130489 h 2260978"/>
              <a:gd name="connsiteX2" fmla="*/ 1130489 w 2260978"/>
              <a:gd name="connsiteY2" fmla="*/ 2260978 h 2260978"/>
              <a:gd name="connsiteX3" fmla="*/ 0 w 2260978"/>
              <a:gd name="connsiteY3" fmla="*/ 1130489 h 2260978"/>
              <a:gd name="connsiteX4" fmla="*/ 1130489 w 2260978"/>
              <a:gd name="connsiteY4" fmla="*/ 0 h 2260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0978" h="2260978">
                <a:moveTo>
                  <a:pt x="1130489" y="0"/>
                </a:moveTo>
                <a:cubicBezTo>
                  <a:pt x="1754841" y="0"/>
                  <a:pt x="2260978" y="506137"/>
                  <a:pt x="2260978" y="1130489"/>
                </a:cubicBezTo>
                <a:cubicBezTo>
                  <a:pt x="2260978" y="1754841"/>
                  <a:pt x="1754841" y="2260978"/>
                  <a:pt x="1130489" y="2260978"/>
                </a:cubicBezTo>
                <a:cubicBezTo>
                  <a:pt x="506137" y="2260978"/>
                  <a:pt x="0" y="1754841"/>
                  <a:pt x="0" y="1130489"/>
                </a:cubicBezTo>
                <a:cubicBezTo>
                  <a:pt x="0" y="506137"/>
                  <a:pt x="506137" y="0"/>
                  <a:pt x="1130489" y="0"/>
                </a:cubicBezTo>
                <a:close/>
              </a:path>
            </a:pathLst>
          </a:custGeom>
          <a:ln w="57150">
            <a:solidFill>
              <a:schemeClr val="bg1"/>
            </a:solidFill>
          </a:ln>
        </p:spPr>
      </p:pic>
      <p:sp>
        <p:nvSpPr>
          <p:cNvPr id="3" name="文本框 2"/>
          <p:cNvSpPr txBox="1"/>
          <p:nvPr/>
        </p:nvSpPr>
        <p:spPr>
          <a:xfrm>
            <a:off x="2106295" y="2707005"/>
            <a:ext cx="904240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4000" b="1" dirty="0" smtClean="0">
                <a:solidFill>
                  <a:schemeClr val="accent2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─基于激光共聚焦显微镜与膜片钳的</a:t>
            </a:r>
            <a:endParaRPr lang="zh-CN" altLang="en-US" sz="4000" b="1" dirty="0" smtClean="0">
              <a:solidFill>
                <a:schemeClr val="accent2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l"/>
            <a:r>
              <a:rPr lang="zh-CN" altLang="en-US" sz="4000" b="1" dirty="0" smtClean="0">
                <a:solidFill>
                  <a:schemeClr val="accent2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en-US" altLang="zh-CN" sz="4000" b="1" dirty="0" smtClean="0">
                <a:solidFill>
                  <a:schemeClr val="accent2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</a:t>
            </a:r>
            <a:r>
              <a:rPr lang="zh-CN" altLang="en-US" sz="4000" b="1" dirty="0" smtClean="0">
                <a:solidFill>
                  <a:schemeClr val="accent2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离子通道门控状态检测仿真实验</a:t>
            </a:r>
            <a:endParaRPr lang="zh-CN" altLang="en-US" sz="4000" b="1" dirty="0" smtClean="0">
              <a:solidFill>
                <a:schemeClr val="accent2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112260" y="4637405"/>
            <a:ext cx="466852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ctr">
              <a:buClrTx/>
              <a:buSzTx/>
              <a:buFontTx/>
            </a:pPr>
            <a:r>
              <a:rPr lang="zh-CN" altLang="en-US" sz="3600" dirty="0">
                <a:solidFill>
                  <a:srgbClr val="486E1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大学物理教学中心   </a:t>
            </a:r>
            <a:endParaRPr lang="zh-CN" altLang="en-US" sz="3600" dirty="0">
              <a:solidFill>
                <a:srgbClr val="486E1E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lvl="0" algn="ctr">
              <a:buClrTx/>
              <a:buSzTx/>
              <a:buFontTx/>
            </a:pPr>
            <a:r>
              <a:rPr lang="en-US" altLang="zh-CN" sz="3600" dirty="0">
                <a:solidFill>
                  <a:srgbClr val="486E1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2020</a:t>
            </a:r>
            <a:r>
              <a:rPr lang="zh-CN" altLang="zh-CN" sz="3600" dirty="0">
                <a:solidFill>
                  <a:srgbClr val="486E1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年</a:t>
            </a:r>
            <a:r>
              <a:rPr lang="en-US" altLang="zh-CN" sz="3600" dirty="0">
                <a:solidFill>
                  <a:srgbClr val="486E1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6</a:t>
            </a:r>
            <a:r>
              <a:rPr lang="zh-CN" altLang="en-US" sz="3600" dirty="0">
                <a:solidFill>
                  <a:srgbClr val="486E1E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月</a:t>
            </a:r>
            <a:endParaRPr lang="zh-CN" altLang="en-US" sz="3600" dirty="0">
              <a:solidFill>
                <a:srgbClr val="486E1E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41" t="9403" r="64233" b="73728"/>
          <a:stretch>
            <a:fillRect/>
          </a:stretch>
        </p:blipFill>
        <p:spPr>
          <a:xfrm>
            <a:off x="0" y="30909"/>
            <a:ext cx="1110678" cy="929388"/>
          </a:xfrm>
          <a:prstGeom prst="rect">
            <a:avLst/>
          </a:prstGeom>
        </p:spPr>
      </p:pic>
      <p:sp>
        <p:nvSpPr>
          <p:cNvPr id="9219" name="文本框 6"/>
          <p:cNvSpPr txBox="1"/>
          <p:nvPr/>
        </p:nvSpPr>
        <p:spPr>
          <a:xfrm>
            <a:off x="2110740" y="264160"/>
            <a:ext cx="2628900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zh-CN" sz="4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实验原理</a:t>
            </a:r>
            <a:endParaRPr lang="zh-CN" altLang="zh-CN" sz="4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0" y="1388110"/>
            <a:ext cx="12145010" cy="47625"/>
          </a:xfrm>
          <a:prstGeom prst="line">
            <a:avLst/>
          </a:prstGeom>
          <a:ln w="38100">
            <a:solidFill>
              <a:srgbClr val="0045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椭圆 30"/>
          <p:cNvSpPr/>
          <p:nvPr/>
        </p:nvSpPr>
        <p:spPr>
          <a:xfrm rot="20605488">
            <a:off x="853505" y="62393"/>
            <a:ext cx="1213172" cy="1226099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200000" scaled="0"/>
          </a:gradFill>
          <a:ln w="25400">
            <a:gradFill flip="none" rotWithShape="1">
              <a:gsLst>
                <a:gs pos="0">
                  <a:schemeClr val="bg1"/>
                </a:gs>
                <a:gs pos="100000">
                  <a:srgbClr val="595959">
                    <a:lumMod val="55000"/>
                    <a:lumOff val="45000"/>
                  </a:srgbClr>
                </a:gs>
              </a:gsLst>
              <a:lin ang="2700000" scaled="1"/>
              <a:tileRect/>
            </a:gradFill>
          </a:ln>
          <a:effectLst>
            <a:outerShdw blurRad="571500" dist="482600" dir="7500000" sx="68000" sy="68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223" name="文本框 20"/>
          <p:cNvSpPr txBox="1"/>
          <p:nvPr/>
        </p:nvSpPr>
        <p:spPr>
          <a:xfrm>
            <a:off x="1076960" y="291148"/>
            <a:ext cx="86995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Tx/>
            </a:pPr>
            <a:r>
              <a:rPr lang="en-US" altLang="zh-CN" sz="4400" dirty="0">
                <a:solidFill>
                  <a:srgbClr val="004578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03</a:t>
            </a:r>
            <a:endParaRPr lang="en-US" sz="4400" dirty="0">
              <a:solidFill>
                <a:srgbClr val="004578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1" name="Rectangle 11"/>
          <p:cNvSpPr>
            <a:spLocks noGrp="1"/>
          </p:cNvSpPr>
          <p:nvPr/>
        </p:nvSpPr>
        <p:spPr>
          <a:xfrm>
            <a:off x="5898515" y="69215"/>
            <a:ext cx="1628140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荧光 </a:t>
            </a:r>
            <a:endParaRPr lang="zh-CN" altLang="en-US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3749675" y="5593080"/>
            <a:ext cx="316865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3749675" y="4558665"/>
            <a:ext cx="316865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3749675" y="4911725"/>
            <a:ext cx="316865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3749675" y="5280025"/>
            <a:ext cx="316865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11"/>
          <p:cNvSpPr>
            <a:spLocks noGrp="1"/>
          </p:cNvSpPr>
          <p:nvPr/>
        </p:nvSpPr>
        <p:spPr>
          <a:xfrm>
            <a:off x="753745" y="5280025"/>
            <a:ext cx="2713355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电子基态 </a:t>
            </a:r>
            <a:endParaRPr lang="zh-CN" altLang="en-US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Rectangle 11"/>
          <p:cNvSpPr>
            <a:spLocks noGrp="1"/>
          </p:cNvSpPr>
          <p:nvPr/>
        </p:nvSpPr>
        <p:spPr>
          <a:xfrm>
            <a:off x="793115" y="4691380"/>
            <a:ext cx="2713355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>
            <a:scene3d>
              <a:camera prst="orthographicFront"/>
              <a:lightRig rig="threePt" dir="t"/>
            </a:scene3d>
          </a:bodyPr>
          <a:p>
            <a:pPr>
              <a:lnSpc>
                <a:spcPct val="90000"/>
              </a:lnSpc>
            </a:pPr>
            <a:r>
              <a:rPr lang="zh-CN" altLang="en-US" sz="4000" b="1" dirty="0">
                <a:solidFill>
                  <a:schemeClr val="accent5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振动基态 </a:t>
            </a:r>
            <a:endParaRPr lang="zh-CN" altLang="en-US" sz="4000" b="1" dirty="0">
              <a:solidFill>
                <a:schemeClr val="accent5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Rectangle 11"/>
          <p:cNvSpPr>
            <a:spLocks noGrp="1"/>
          </p:cNvSpPr>
          <p:nvPr/>
        </p:nvSpPr>
        <p:spPr>
          <a:xfrm>
            <a:off x="490855" y="3979545"/>
            <a:ext cx="3317875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>
            <a:scene3d>
              <a:camera prst="orthographicFront"/>
              <a:lightRig rig="threePt" dir="t"/>
            </a:scene3d>
          </a:bodyPr>
          <a:p>
            <a:pPr>
              <a:lnSpc>
                <a:spcPct val="90000"/>
              </a:lnSpc>
            </a:pPr>
            <a:r>
              <a:rPr lang="zh-CN" altLang="en-US" sz="4000" b="1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振动激发态 </a:t>
            </a:r>
            <a:endParaRPr lang="zh-CN" altLang="en-US" sz="4000" b="1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3749675" y="3079750"/>
            <a:ext cx="316865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3749675" y="2045335"/>
            <a:ext cx="316865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3749675" y="2398395"/>
            <a:ext cx="316865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3749675" y="2752090"/>
            <a:ext cx="316865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11"/>
          <p:cNvSpPr>
            <a:spLocks noGrp="1"/>
          </p:cNvSpPr>
          <p:nvPr/>
        </p:nvSpPr>
        <p:spPr>
          <a:xfrm>
            <a:off x="490855" y="2615565"/>
            <a:ext cx="3258820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电子激发态 </a:t>
            </a:r>
            <a:endParaRPr lang="zh-CN" altLang="en-US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22" name="直接箭头连接符 21"/>
          <p:cNvCxnSpPr/>
          <p:nvPr/>
        </p:nvCxnSpPr>
        <p:spPr>
          <a:xfrm flipV="1">
            <a:off x="6542405" y="2077085"/>
            <a:ext cx="0" cy="315341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11"/>
          <p:cNvSpPr>
            <a:spLocks noGrp="1"/>
          </p:cNvSpPr>
          <p:nvPr/>
        </p:nvSpPr>
        <p:spPr>
          <a:xfrm>
            <a:off x="285115" y="2045335"/>
            <a:ext cx="3454400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>
            <a:scene3d>
              <a:camera prst="orthographicFront"/>
              <a:lightRig rig="threePt" dir="t"/>
            </a:scene3d>
          </a:bodyPr>
          <a:p>
            <a:pPr>
              <a:lnSpc>
                <a:spcPct val="90000"/>
              </a:lnSpc>
            </a:pPr>
            <a:r>
              <a:rPr lang="zh-CN" altLang="en-US" sz="40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最低振动能级 </a:t>
            </a:r>
            <a:endParaRPr lang="zh-CN" altLang="en-US" sz="40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24" name="直接箭头连接符 23"/>
          <p:cNvCxnSpPr/>
          <p:nvPr/>
        </p:nvCxnSpPr>
        <p:spPr>
          <a:xfrm flipH="1" flipV="1">
            <a:off x="6231890" y="2454910"/>
            <a:ext cx="57785" cy="2814955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/>
          <p:nvPr/>
        </p:nvCxnSpPr>
        <p:spPr>
          <a:xfrm flipH="1" flipV="1">
            <a:off x="5929630" y="2817495"/>
            <a:ext cx="19685" cy="246253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/>
          <p:nvPr/>
        </p:nvCxnSpPr>
        <p:spPr>
          <a:xfrm flipH="1">
            <a:off x="5929630" y="2107565"/>
            <a:ext cx="211455" cy="226695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/>
          <p:nvPr/>
        </p:nvCxnSpPr>
        <p:spPr>
          <a:xfrm flipH="1">
            <a:off x="5545455" y="2453640"/>
            <a:ext cx="211455" cy="226695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/>
          <p:nvPr/>
        </p:nvCxnSpPr>
        <p:spPr>
          <a:xfrm flipH="1">
            <a:off x="4782820" y="2770505"/>
            <a:ext cx="15240" cy="178054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/>
          <p:nvPr/>
        </p:nvCxnSpPr>
        <p:spPr>
          <a:xfrm>
            <a:off x="4481195" y="2786380"/>
            <a:ext cx="0" cy="212725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 flipH="1">
            <a:off x="4209415" y="2787015"/>
            <a:ext cx="15240" cy="245999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11"/>
          <p:cNvSpPr>
            <a:spLocks noGrp="1"/>
          </p:cNvSpPr>
          <p:nvPr/>
        </p:nvSpPr>
        <p:spPr>
          <a:xfrm>
            <a:off x="4321175" y="1240155"/>
            <a:ext cx="2442210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内转换 </a:t>
            </a:r>
            <a:endParaRPr lang="zh-CN" altLang="en-US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3" name="圆角矩形 32"/>
          <p:cNvSpPr/>
          <p:nvPr/>
        </p:nvSpPr>
        <p:spPr>
          <a:xfrm>
            <a:off x="9249410" y="4911725"/>
            <a:ext cx="1010920" cy="618490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35" name="直接箭头连接符 34"/>
          <p:cNvCxnSpPr/>
          <p:nvPr/>
        </p:nvCxnSpPr>
        <p:spPr>
          <a:xfrm flipH="1" flipV="1">
            <a:off x="9460230" y="2666365"/>
            <a:ext cx="331470" cy="2474595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组合 41"/>
          <p:cNvGrpSpPr/>
          <p:nvPr/>
        </p:nvGrpSpPr>
        <p:grpSpPr>
          <a:xfrm>
            <a:off x="9837420" y="2771775"/>
            <a:ext cx="769620" cy="2383790"/>
            <a:chOff x="15492" y="4365"/>
            <a:chExt cx="1212" cy="3754"/>
          </a:xfrm>
        </p:grpSpPr>
        <p:cxnSp>
          <p:nvCxnSpPr>
            <p:cNvPr id="34" name="直接箭头连接符 33"/>
            <p:cNvCxnSpPr/>
            <p:nvPr/>
          </p:nvCxnSpPr>
          <p:spPr>
            <a:xfrm flipH="1">
              <a:off x="15992" y="4365"/>
              <a:ext cx="712" cy="2258"/>
            </a:xfrm>
            <a:prstGeom prst="straightConnector1">
              <a:avLst/>
            </a:prstGeom>
            <a:ln w="57150">
              <a:solidFill>
                <a:schemeClr val="accent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flipH="1">
              <a:off x="15492" y="6575"/>
              <a:ext cx="499" cy="1544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Rectangle 11"/>
          <p:cNvSpPr>
            <a:spLocks noGrp="1"/>
          </p:cNvSpPr>
          <p:nvPr/>
        </p:nvSpPr>
        <p:spPr>
          <a:xfrm>
            <a:off x="10154920" y="1593850"/>
            <a:ext cx="1884680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激发光 </a:t>
            </a:r>
            <a:endParaRPr lang="zh-CN" altLang="en-US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0" name="Rectangle 11"/>
          <p:cNvSpPr>
            <a:spLocks noGrp="1"/>
          </p:cNvSpPr>
          <p:nvPr/>
        </p:nvSpPr>
        <p:spPr>
          <a:xfrm>
            <a:off x="8692515" y="1659255"/>
            <a:ext cx="1461770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荧光 </a:t>
            </a:r>
            <a:endParaRPr lang="zh-CN" altLang="en-US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1" name="流程图: 联系 40"/>
          <p:cNvSpPr/>
          <p:nvPr/>
        </p:nvSpPr>
        <p:spPr>
          <a:xfrm>
            <a:off x="9716770" y="5080000"/>
            <a:ext cx="180975" cy="15113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8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5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6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0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1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9" grpId="0"/>
      <p:bldP spid="10" grpId="0"/>
      <p:bldP spid="12" grpId="0"/>
      <p:bldP spid="21" grpId="0"/>
      <p:bldP spid="23" grpId="0"/>
      <p:bldP spid="32" grpId="0"/>
      <p:bldP spid="39" grpId="0"/>
      <p:bldP spid="40" grpId="0"/>
      <p:bldP spid="33" grpId="0" bldLvl="0" animBg="1"/>
      <p:bldP spid="33" grpId="1" animBg="1"/>
      <p:bldP spid="41" grpId="0" animBg="1"/>
      <p:bldP spid="41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41" t="9403" r="64233" b="73728"/>
          <a:stretch>
            <a:fillRect/>
          </a:stretch>
        </p:blipFill>
        <p:spPr>
          <a:xfrm>
            <a:off x="0" y="30909"/>
            <a:ext cx="1110678" cy="929388"/>
          </a:xfrm>
          <a:prstGeom prst="rect">
            <a:avLst/>
          </a:prstGeom>
        </p:spPr>
      </p:pic>
      <p:sp>
        <p:nvSpPr>
          <p:cNvPr id="9219" name="文本框 6"/>
          <p:cNvSpPr txBox="1"/>
          <p:nvPr/>
        </p:nvSpPr>
        <p:spPr>
          <a:xfrm>
            <a:off x="2110740" y="264160"/>
            <a:ext cx="2628900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zh-CN" sz="4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实验原理</a:t>
            </a:r>
            <a:endParaRPr lang="zh-CN" altLang="zh-CN" sz="4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0" y="1388110"/>
            <a:ext cx="12145010" cy="47625"/>
          </a:xfrm>
          <a:prstGeom prst="line">
            <a:avLst/>
          </a:prstGeom>
          <a:ln w="38100">
            <a:solidFill>
              <a:srgbClr val="0045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椭圆 30"/>
          <p:cNvSpPr/>
          <p:nvPr/>
        </p:nvSpPr>
        <p:spPr>
          <a:xfrm rot="20605488">
            <a:off x="853505" y="62393"/>
            <a:ext cx="1213172" cy="1226099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200000" scaled="0"/>
          </a:gradFill>
          <a:ln w="25400">
            <a:gradFill flip="none" rotWithShape="1">
              <a:gsLst>
                <a:gs pos="0">
                  <a:schemeClr val="bg1"/>
                </a:gs>
                <a:gs pos="100000">
                  <a:srgbClr val="595959">
                    <a:lumMod val="55000"/>
                    <a:lumOff val="45000"/>
                  </a:srgbClr>
                </a:gs>
              </a:gsLst>
              <a:lin ang="2700000" scaled="1"/>
              <a:tileRect/>
            </a:gradFill>
          </a:ln>
          <a:effectLst>
            <a:outerShdw blurRad="571500" dist="482600" dir="7500000" sx="68000" sy="68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223" name="文本框 20"/>
          <p:cNvSpPr txBox="1"/>
          <p:nvPr/>
        </p:nvSpPr>
        <p:spPr>
          <a:xfrm>
            <a:off x="1076960" y="291148"/>
            <a:ext cx="86995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Tx/>
            </a:pPr>
            <a:r>
              <a:rPr lang="en-US" altLang="zh-CN" sz="4400" dirty="0">
                <a:solidFill>
                  <a:srgbClr val="004578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03</a:t>
            </a:r>
            <a:endParaRPr lang="en-US" sz="4400" dirty="0">
              <a:solidFill>
                <a:srgbClr val="004578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1" name="Rectangle 11"/>
          <p:cNvSpPr>
            <a:spLocks noGrp="1"/>
          </p:cNvSpPr>
          <p:nvPr/>
        </p:nvSpPr>
        <p:spPr>
          <a:xfrm>
            <a:off x="5898515" y="69215"/>
            <a:ext cx="1628140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荧光 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5" name="图片 -21474826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115" y="1687830"/>
            <a:ext cx="7481570" cy="474281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6" name="直接连接符 5"/>
          <p:cNvCxnSpPr/>
          <p:nvPr/>
        </p:nvCxnSpPr>
        <p:spPr>
          <a:xfrm>
            <a:off x="5079365" y="2935605"/>
            <a:ext cx="0" cy="2782570"/>
          </a:xfrm>
          <a:prstGeom prst="line">
            <a:avLst/>
          </a:prstGeom>
          <a:ln w="57150"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4078605" y="2971165"/>
            <a:ext cx="0" cy="2782570"/>
          </a:xfrm>
          <a:prstGeom prst="line">
            <a:avLst/>
          </a:prstGeom>
          <a:ln w="57150">
            <a:solidFill>
              <a:schemeClr val="accent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文本框 7"/>
              <p:cNvSpPr txBox="1"/>
              <p:nvPr/>
            </p:nvSpPr>
            <p:spPr>
              <a:xfrm>
                <a:off x="4739640" y="5753735"/>
                <a:ext cx="869315" cy="70231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4000" b="1" i="1">
                              <a:solidFill>
                                <a:srgbClr val="FFC000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4000" b="1" i="1">
                              <a:solidFill>
                                <a:srgbClr val="FFC000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𝝀</m:t>
                          </m:r>
                        </m:e>
                        <m:sub>
                          <m:r>
                            <a:rPr lang="en-US" altLang="zh-CN" sz="4000" b="1" i="1">
                              <a:solidFill>
                                <a:srgbClr val="FFC000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荧</m:t>
                          </m:r>
                        </m:sub>
                      </m:sSub>
                    </m:oMath>
                  </m:oMathPara>
                </a14:m>
                <a:endParaRPr lang="en-US" altLang="zh-CN" sz="4000" b="1" i="1">
                  <a:solidFill>
                    <a:srgbClr val="FFC000"/>
                  </a:solidFill>
                  <a:latin typeface="Cambria Math" panose="02040503050406030204" charset="0"/>
                  <a:cs typeface="Cambria Math" panose="02040503050406030204" charset="0"/>
                </a:endParaRPr>
              </a:p>
            </p:txBody>
          </p:sp>
        </mc:Choice>
        <mc:Fallback>
          <p:sp>
            <p:nvSpPr>
              <p:cNvPr id="8" name="文本框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9640" y="5753735"/>
                <a:ext cx="869315" cy="70231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/>
              <p:cNvSpPr txBox="1"/>
              <p:nvPr/>
            </p:nvSpPr>
            <p:spPr>
              <a:xfrm>
                <a:off x="3449320" y="5713095"/>
                <a:ext cx="1214120" cy="69723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4000" b="1" i="1">
                              <a:solidFill>
                                <a:schemeClr val="accent5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r>
                            <a:rPr lang="en-US" altLang="zh-CN" sz="4000" b="1" i="1">
                              <a:solidFill>
                                <a:schemeClr val="accent5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𝝀</m:t>
                          </m:r>
                        </m:e>
                        <m:sub>
                          <m:r>
                            <a:rPr lang="en-US" altLang="zh-CN" sz="4000" b="1" i="1">
                              <a:solidFill>
                                <a:schemeClr val="accent5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吸</m:t>
                          </m:r>
                        </m:sub>
                      </m:sSub>
                    </m:oMath>
                  </m:oMathPara>
                </a14:m>
                <a:endParaRPr lang="en-US" altLang="zh-CN" sz="4000" b="1" i="1">
                  <a:solidFill>
                    <a:schemeClr val="accent5"/>
                  </a:solidFill>
                  <a:latin typeface="Cambria Math" panose="02040503050406030204" charset="0"/>
                  <a:cs typeface="Cambria Math" panose="02040503050406030204" charset="0"/>
                </a:endParaRPr>
              </a:p>
            </p:txBody>
          </p:sp>
        </mc:Choice>
        <mc:Fallback>
          <p:sp>
            <p:nvSpPr>
              <p:cNvPr id="9" name="文本框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9320" y="5713095"/>
                <a:ext cx="1214120" cy="69723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文本框 9"/>
              <p:cNvSpPr txBox="1"/>
              <p:nvPr/>
            </p:nvSpPr>
            <p:spPr>
              <a:xfrm>
                <a:off x="8940165" y="1917065"/>
                <a:ext cx="2886075" cy="91440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5400" b="1" i="1">
                              <a:solidFill>
                                <a:schemeClr val="accent5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altLang="zh-CN" sz="5400" b="1" i="1">
                                  <a:solidFill>
                                    <a:srgbClr val="FFC000"/>
                                  </a:solidFill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5400" b="1" i="1">
                                  <a:solidFill>
                                    <a:srgbClr val="FFC000"/>
                                  </a:solidFill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𝝀</m:t>
                              </m:r>
                            </m:e>
                            <m:sub>
                              <m:r>
                                <a:rPr lang="en-US" altLang="zh-CN" sz="5400" b="1" i="1">
                                  <a:solidFill>
                                    <a:srgbClr val="FFC000"/>
                                  </a:solidFill>
                                  <a:latin typeface="Cambria Math" panose="02040503050406030204" charset="0"/>
                                  <a:cs typeface="Cambria Math" panose="02040503050406030204" charset="0"/>
                                </a:rPr>
                                <m:t>荧</m:t>
                              </m:r>
                            </m:sub>
                          </m:sSub>
                          <m:r>
                            <a:rPr lang="en-US" altLang="zh-CN" sz="5400" b="1" i="1">
                              <a:solidFill>
                                <a:schemeClr val="accent5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&gt;</m:t>
                          </m:r>
                          <m:r>
                            <a:rPr lang="en-US" altLang="zh-CN" sz="5400" b="1" i="1">
                              <a:solidFill>
                                <a:schemeClr val="accent5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𝝀</m:t>
                          </m:r>
                        </m:e>
                        <m:sub>
                          <m:r>
                            <a:rPr lang="en-US" altLang="zh-CN" sz="5400" b="1" i="1">
                              <a:solidFill>
                                <a:schemeClr val="accent5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吸</m:t>
                          </m:r>
                        </m:sub>
                      </m:sSub>
                    </m:oMath>
                  </m:oMathPara>
                </a14:m>
                <a:endParaRPr lang="en-US" altLang="zh-CN" sz="5400" b="1" i="1">
                  <a:solidFill>
                    <a:schemeClr val="accent5"/>
                  </a:solidFill>
                  <a:latin typeface="Cambria Math" panose="02040503050406030204" charset="0"/>
                  <a:cs typeface="Cambria Math" panose="02040503050406030204" charset="0"/>
                </a:endParaRPr>
              </a:p>
            </p:txBody>
          </p:sp>
        </mc:Choice>
        <mc:Fallback>
          <p:sp>
            <p:nvSpPr>
              <p:cNvPr id="10" name="文本框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40165" y="1917065"/>
                <a:ext cx="2886075" cy="91440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/>
          <p:cNvSpPr>
            <a:spLocks noGrp="1"/>
          </p:cNvSpPr>
          <p:nvPr/>
        </p:nvSpPr>
        <p:spPr>
          <a:xfrm>
            <a:off x="9455785" y="3947795"/>
            <a:ext cx="1628140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红移 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41" t="9403" r="64233" b="73728"/>
          <a:stretch>
            <a:fillRect/>
          </a:stretch>
        </p:blipFill>
        <p:spPr>
          <a:xfrm>
            <a:off x="0" y="30909"/>
            <a:ext cx="1110678" cy="929388"/>
          </a:xfrm>
          <a:prstGeom prst="rect">
            <a:avLst/>
          </a:prstGeom>
        </p:spPr>
      </p:pic>
      <p:sp>
        <p:nvSpPr>
          <p:cNvPr id="9219" name="文本框 6"/>
          <p:cNvSpPr txBox="1"/>
          <p:nvPr/>
        </p:nvSpPr>
        <p:spPr>
          <a:xfrm>
            <a:off x="2110740" y="264160"/>
            <a:ext cx="2628900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zh-CN" sz="4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实验原理</a:t>
            </a:r>
            <a:endParaRPr lang="zh-CN" altLang="zh-CN" sz="4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0" y="1388110"/>
            <a:ext cx="12145010" cy="47625"/>
          </a:xfrm>
          <a:prstGeom prst="line">
            <a:avLst/>
          </a:prstGeom>
          <a:ln w="38100">
            <a:solidFill>
              <a:srgbClr val="0045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椭圆 30"/>
          <p:cNvSpPr/>
          <p:nvPr/>
        </p:nvSpPr>
        <p:spPr>
          <a:xfrm rot="20605488">
            <a:off x="853505" y="62393"/>
            <a:ext cx="1213172" cy="1226099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200000" scaled="0"/>
          </a:gradFill>
          <a:ln w="25400">
            <a:gradFill flip="none" rotWithShape="1">
              <a:gsLst>
                <a:gs pos="0">
                  <a:schemeClr val="bg1"/>
                </a:gs>
                <a:gs pos="100000">
                  <a:srgbClr val="595959">
                    <a:lumMod val="55000"/>
                    <a:lumOff val="45000"/>
                  </a:srgbClr>
                </a:gs>
              </a:gsLst>
              <a:lin ang="2700000" scaled="1"/>
              <a:tileRect/>
            </a:gradFill>
          </a:ln>
          <a:effectLst>
            <a:outerShdw blurRad="571500" dist="482600" dir="7500000" sx="68000" sy="68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223" name="文本框 20"/>
          <p:cNvSpPr txBox="1"/>
          <p:nvPr/>
        </p:nvSpPr>
        <p:spPr>
          <a:xfrm>
            <a:off x="1076960" y="291148"/>
            <a:ext cx="86995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Tx/>
            </a:pPr>
            <a:r>
              <a:rPr lang="en-US" altLang="zh-CN" sz="4400" dirty="0">
                <a:solidFill>
                  <a:srgbClr val="004578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03</a:t>
            </a:r>
            <a:endParaRPr lang="en-US" sz="4400" dirty="0">
              <a:solidFill>
                <a:srgbClr val="004578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1" name="Rectangle 11"/>
          <p:cNvSpPr>
            <a:spLocks noGrp="1"/>
          </p:cNvSpPr>
          <p:nvPr/>
        </p:nvSpPr>
        <p:spPr>
          <a:xfrm>
            <a:off x="5898515" y="69215"/>
            <a:ext cx="2955290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436" name="矩形 7"/>
          <p:cNvSpPr/>
          <p:nvPr/>
        </p:nvSpPr>
        <p:spPr>
          <a:xfrm>
            <a:off x="376873" y="3823335"/>
            <a:ext cx="1265237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荧光</a:t>
            </a:r>
            <a:r>
              <a:rPr lang="en-US" altLang="zh-CN" sz="3200" b="1" dirty="0">
                <a:solidFill>
                  <a:srgbClr val="00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endParaRPr lang="en-US" altLang="zh-CN" sz="3200" b="1" dirty="0">
              <a:solidFill>
                <a:srgbClr val="0000CC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319" name="TextBox 10"/>
          <p:cNvSpPr txBox="1"/>
          <p:nvPr/>
        </p:nvSpPr>
        <p:spPr>
          <a:xfrm>
            <a:off x="2204085" y="2240915"/>
            <a:ext cx="972502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自发荧光：在短波长的光源照射下自行发射的荧光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左大括号 8"/>
          <p:cNvSpPr/>
          <p:nvPr/>
        </p:nvSpPr>
        <p:spPr>
          <a:xfrm>
            <a:off x="1473835" y="2615565"/>
            <a:ext cx="668655" cy="3068955"/>
          </a:xfrm>
          <a:prstGeom prst="leftBrace">
            <a:avLst>
              <a:gd name="adj1" fmla="val 8230"/>
              <a:gd name="adj2" fmla="val 50319"/>
            </a:avLst>
          </a:prstGeom>
          <a:noFill/>
          <a:ln w="76200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endParaRPr lang="zh-CN" altLang="en-US" sz="1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TextBox 10"/>
          <p:cNvSpPr txBox="1"/>
          <p:nvPr/>
        </p:nvSpPr>
        <p:spPr>
          <a:xfrm>
            <a:off x="2188210" y="5277803"/>
            <a:ext cx="2405063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4000" b="1" dirty="0">
                <a:latin typeface="Arial" panose="020B0604020202020204" pitchFamily="34" charset="0"/>
                <a:ea typeface="宋体" panose="02010600030101010101" pitchFamily="2" charset="-122"/>
              </a:rPr>
              <a:t>诱发荧光</a:t>
            </a:r>
            <a:endParaRPr lang="zh-CN" altLang="en-US" sz="40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左大括号 8"/>
          <p:cNvSpPr/>
          <p:nvPr/>
        </p:nvSpPr>
        <p:spPr>
          <a:xfrm>
            <a:off x="4440873" y="4850765"/>
            <a:ext cx="668337" cy="1590675"/>
          </a:xfrm>
          <a:prstGeom prst="leftBrace">
            <a:avLst>
              <a:gd name="adj1" fmla="val 8242"/>
              <a:gd name="adj2" fmla="val 50319"/>
            </a:avLst>
          </a:prstGeom>
          <a:noFill/>
          <a:ln w="76200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endParaRPr lang="zh-CN" altLang="en-US" sz="1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TextBox 12"/>
          <p:cNvSpPr txBox="1"/>
          <p:nvPr/>
        </p:nvSpPr>
        <p:spPr>
          <a:xfrm>
            <a:off x="5263515" y="4595495"/>
            <a:ext cx="6167120" cy="181483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定义：组织与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荧光色素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结合后，经短波长的光源照射后发出的荧光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  <a:p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  <a:p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26773" y="6144578"/>
            <a:ext cx="3214687" cy="52197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荧光探针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2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319" grpId="0"/>
      <p:bldP spid="7" grpId="0" bldLvl="0" animBg="1"/>
      <p:bldP spid="6" grpId="0"/>
      <p:bldP spid="9" grpId="0" bldLvl="0" animBg="1"/>
      <p:bldP spid="10" grpId="0"/>
      <p:bldP spid="16" grpId="0"/>
      <p:bldP spid="16" grpId="1"/>
      <p:bldP spid="1843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圆角矩形 34"/>
          <p:cNvSpPr/>
          <p:nvPr/>
        </p:nvSpPr>
        <p:spPr>
          <a:xfrm>
            <a:off x="5515610" y="5974715"/>
            <a:ext cx="1010920" cy="71183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5045075" y="5097780"/>
            <a:ext cx="2026285" cy="406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 rot="20605488">
            <a:off x="68645" y="18578"/>
            <a:ext cx="1213172" cy="1226099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200000" scaled="0"/>
          </a:gradFill>
          <a:ln w="25400">
            <a:gradFill flip="none" rotWithShape="1">
              <a:gsLst>
                <a:gs pos="0">
                  <a:schemeClr val="bg1"/>
                </a:gs>
                <a:gs pos="100000">
                  <a:srgbClr val="595959">
                    <a:lumMod val="55000"/>
                    <a:lumOff val="45000"/>
                  </a:srgbClr>
                </a:gs>
              </a:gsLst>
              <a:lin ang="2700000" scaled="1"/>
              <a:tileRect/>
            </a:gradFill>
          </a:ln>
          <a:effectLst>
            <a:outerShdw blurRad="571500" dist="482600" dir="7500000" sx="68000" sy="68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223" name="文本框 20"/>
          <p:cNvSpPr txBox="1"/>
          <p:nvPr/>
        </p:nvSpPr>
        <p:spPr>
          <a:xfrm>
            <a:off x="240030" y="247333"/>
            <a:ext cx="86995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Tx/>
            </a:pPr>
            <a:r>
              <a:rPr lang="en-US" altLang="zh-CN" sz="4400" dirty="0">
                <a:solidFill>
                  <a:srgbClr val="004578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03</a:t>
            </a:r>
            <a:endParaRPr lang="en-US" sz="4400" dirty="0">
              <a:solidFill>
                <a:srgbClr val="004578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1" name="Rectangle 11"/>
          <p:cNvSpPr>
            <a:spLocks noGrp="1"/>
          </p:cNvSpPr>
          <p:nvPr/>
        </p:nvSpPr>
        <p:spPr>
          <a:xfrm>
            <a:off x="1294130" y="52705"/>
            <a:ext cx="3750945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LSCM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显微原理 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508760" y="2916555"/>
            <a:ext cx="1407795" cy="6451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 sz="3600" b="1">
                <a:solidFill>
                  <a:schemeClr val="accent5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LASER</a:t>
            </a:r>
            <a:endParaRPr lang="en-US" altLang="zh-CN" sz="3600" b="1">
              <a:solidFill>
                <a:schemeClr val="accent5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3487420" y="2624455"/>
            <a:ext cx="31115" cy="1343660"/>
            <a:chOff x="4004" y="4133"/>
            <a:chExt cx="49" cy="2116"/>
          </a:xfrm>
        </p:grpSpPr>
        <p:cxnSp>
          <p:nvCxnSpPr>
            <p:cNvPr id="9" name="直接连接符 8"/>
            <p:cNvCxnSpPr/>
            <p:nvPr/>
          </p:nvCxnSpPr>
          <p:spPr>
            <a:xfrm flipH="1">
              <a:off x="4029" y="4133"/>
              <a:ext cx="25" cy="91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H="1">
              <a:off x="4004" y="5339"/>
              <a:ext cx="25" cy="91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直接连接符 13"/>
          <p:cNvCxnSpPr/>
          <p:nvPr/>
        </p:nvCxnSpPr>
        <p:spPr>
          <a:xfrm>
            <a:off x="5226685" y="2625725"/>
            <a:ext cx="1844675" cy="1448435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组合 77"/>
          <p:cNvGrpSpPr/>
          <p:nvPr/>
        </p:nvGrpSpPr>
        <p:grpSpPr>
          <a:xfrm>
            <a:off x="3519170" y="2899410"/>
            <a:ext cx="3104914" cy="869950"/>
            <a:chOff x="3913" y="4566"/>
            <a:chExt cx="5538" cy="1370"/>
          </a:xfrm>
        </p:grpSpPr>
        <p:grpSp>
          <p:nvGrpSpPr>
            <p:cNvPr id="51" name="组合 50"/>
            <p:cNvGrpSpPr/>
            <p:nvPr/>
          </p:nvGrpSpPr>
          <p:grpSpPr>
            <a:xfrm>
              <a:off x="4061" y="4566"/>
              <a:ext cx="3413" cy="625"/>
              <a:chOff x="4061" y="4566"/>
              <a:chExt cx="3413" cy="625"/>
            </a:xfrm>
          </p:grpSpPr>
          <p:cxnSp>
            <p:nvCxnSpPr>
              <p:cNvPr id="12" name="直接箭头连接符 11"/>
              <p:cNvCxnSpPr/>
              <p:nvPr/>
            </p:nvCxnSpPr>
            <p:spPr>
              <a:xfrm flipV="1">
                <a:off x="4061" y="4846"/>
                <a:ext cx="1920" cy="345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 flipV="1">
                <a:off x="5784" y="4566"/>
                <a:ext cx="1690" cy="304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" name="组合 51"/>
            <p:cNvGrpSpPr/>
            <p:nvPr/>
          </p:nvGrpSpPr>
          <p:grpSpPr>
            <a:xfrm>
              <a:off x="3962" y="5191"/>
              <a:ext cx="4504" cy="105"/>
              <a:chOff x="3962" y="5191"/>
              <a:chExt cx="4504" cy="105"/>
            </a:xfrm>
          </p:grpSpPr>
          <p:cxnSp>
            <p:nvCxnSpPr>
              <p:cNvPr id="15" name="直接箭头连接符 14"/>
              <p:cNvCxnSpPr/>
              <p:nvPr/>
            </p:nvCxnSpPr>
            <p:spPr>
              <a:xfrm>
                <a:off x="3962" y="5191"/>
                <a:ext cx="2363" cy="25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>
                <a:off x="6276" y="5216"/>
                <a:ext cx="2191" cy="81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" name="组合 52"/>
            <p:cNvGrpSpPr/>
            <p:nvPr/>
          </p:nvGrpSpPr>
          <p:grpSpPr>
            <a:xfrm>
              <a:off x="3913" y="5191"/>
              <a:ext cx="5538" cy="745"/>
              <a:chOff x="3913" y="5191"/>
              <a:chExt cx="5538" cy="745"/>
            </a:xfrm>
          </p:grpSpPr>
          <p:cxnSp>
            <p:nvCxnSpPr>
              <p:cNvPr id="16" name="直接箭头连接符 15"/>
              <p:cNvCxnSpPr/>
              <p:nvPr/>
            </p:nvCxnSpPr>
            <p:spPr>
              <a:xfrm>
                <a:off x="3913" y="5191"/>
                <a:ext cx="3372" cy="418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>
                <a:off x="7156" y="5584"/>
                <a:ext cx="2295" cy="352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4" name="组合 53"/>
          <p:cNvGrpSpPr/>
          <p:nvPr/>
        </p:nvGrpSpPr>
        <p:grpSpPr>
          <a:xfrm>
            <a:off x="5060315" y="2846705"/>
            <a:ext cx="1995170" cy="2517140"/>
            <a:chOff x="6817" y="4483"/>
            <a:chExt cx="3142" cy="3964"/>
          </a:xfrm>
        </p:grpSpPr>
        <p:cxnSp>
          <p:nvCxnSpPr>
            <p:cNvPr id="20" name="直接连接符 19"/>
            <p:cNvCxnSpPr/>
            <p:nvPr/>
          </p:nvCxnSpPr>
          <p:spPr>
            <a:xfrm flipV="1">
              <a:off x="8418" y="6833"/>
              <a:ext cx="36" cy="1614"/>
            </a:xfrm>
            <a:prstGeom prst="line">
              <a:avLst/>
            </a:prstGeom>
            <a:ln w="381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箭头连接符 21"/>
            <p:cNvCxnSpPr/>
            <p:nvPr/>
          </p:nvCxnSpPr>
          <p:spPr>
            <a:xfrm>
              <a:off x="8467" y="5296"/>
              <a:ext cx="0" cy="1772"/>
            </a:xfrm>
            <a:prstGeom prst="straightConnector1">
              <a:avLst/>
            </a:prstGeom>
            <a:ln w="38100">
              <a:solidFill>
                <a:schemeClr val="accent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箭头连接符 22"/>
            <p:cNvCxnSpPr/>
            <p:nvPr/>
          </p:nvCxnSpPr>
          <p:spPr>
            <a:xfrm flipH="1">
              <a:off x="7064" y="4483"/>
              <a:ext cx="492" cy="2462"/>
            </a:xfrm>
            <a:prstGeom prst="straightConnector1">
              <a:avLst/>
            </a:prstGeom>
            <a:ln w="38100">
              <a:solidFill>
                <a:schemeClr val="accent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组合 26"/>
            <p:cNvGrpSpPr/>
            <p:nvPr/>
          </p:nvGrpSpPr>
          <p:grpSpPr>
            <a:xfrm>
              <a:off x="9279" y="5888"/>
              <a:ext cx="680" cy="2460"/>
              <a:chOff x="9279" y="5888"/>
              <a:chExt cx="680" cy="2460"/>
            </a:xfrm>
          </p:grpSpPr>
          <p:cxnSp>
            <p:nvCxnSpPr>
              <p:cNvPr id="24" name="直接箭头连接符 23"/>
              <p:cNvCxnSpPr/>
              <p:nvPr/>
            </p:nvCxnSpPr>
            <p:spPr>
              <a:xfrm>
                <a:off x="9279" y="5888"/>
                <a:ext cx="369" cy="1279"/>
              </a:xfrm>
              <a:prstGeom prst="straightConnector1">
                <a:avLst/>
              </a:prstGeom>
              <a:ln w="38100">
                <a:solidFill>
                  <a:schemeClr val="accent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 flipH="1" flipV="1">
                <a:off x="9649" y="7068"/>
                <a:ext cx="311" cy="1280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6" name="直接连接符 25"/>
            <p:cNvCxnSpPr>
              <a:stCxn id="21" idx="2"/>
            </p:cNvCxnSpPr>
            <p:nvPr/>
          </p:nvCxnSpPr>
          <p:spPr>
            <a:xfrm flipV="1">
              <a:off x="6817" y="6773"/>
              <a:ext cx="271" cy="1575"/>
            </a:xfrm>
            <a:prstGeom prst="line">
              <a:avLst/>
            </a:prstGeom>
            <a:ln w="381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直接连接符 35"/>
          <p:cNvCxnSpPr/>
          <p:nvPr/>
        </p:nvCxnSpPr>
        <p:spPr>
          <a:xfrm>
            <a:off x="4154170" y="6208395"/>
            <a:ext cx="3813810" cy="4699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11"/>
          <p:cNvSpPr>
            <a:spLocks noGrp="1"/>
          </p:cNvSpPr>
          <p:nvPr/>
        </p:nvSpPr>
        <p:spPr>
          <a:xfrm>
            <a:off x="2565400" y="3939540"/>
            <a:ext cx="2002790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光源针孔 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8" name="Rectangle 11"/>
          <p:cNvSpPr>
            <a:spLocks noGrp="1"/>
          </p:cNvSpPr>
          <p:nvPr/>
        </p:nvSpPr>
        <p:spPr>
          <a:xfrm>
            <a:off x="8252460" y="5751830"/>
            <a:ext cx="2531745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聚焦平面 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1" name="流程图: 联系 40"/>
          <p:cNvSpPr/>
          <p:nvPr/>
        </p:nvSpPr>
        <p:spPr>
          <a:xfrm>
            <a:off x="5982970" y="6142990"/>
            <a:ext cx="180975" cy="15113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9" name="Rectangle 11"/>
          <p:cNvSpPr>
            <a:spLocks noGrp="1"/>
          </p:cNvSpPr>
          <p:nvPr/>
        </p:nvSpPr>
        <p:spPr>
          <a:xfrm>
            <a:off x="7266305" y="3566160"/>
            <a:ext cx="2312670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分光镜 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5045710" y="5166995"/>
            <a:ext cx="2024380" cy="1024890"/>
            <a:chOff x="6794" y="8137"/>
            <a:chExt cx="3188" cy="1614"/>
          </a:xfrm>
        </p:grpSpPr>
        <p:grpSp>
          <p:nvGrpSpPr>
            <p:cNvPr id="28" name="组合 27"/>
            <p:cNvGrpSpPr/>
            <p:nvPr/>
          </p:nvGrpSpPr>
          <p:grpSpPr>
            <a:xfrm flipH="1">
              <a:off x="8402" y="8350"/>
              <a:ext cx="1581" cy="1363"/>
              <a:chOff x="9279" y="5888"/>
              <a:chExt cx="681" cy="2460"/>
            </a:xfrm>
          </p:grpSpPr>
          <p:cxnSp>
            <p:nvCxnSpPr>
              <p:cNvPr id="29" name="直接箭头连接符 28"/>
              <p:cNvCxnSpPr/>
              <p:nvPr/>
            </p:nvCxnSpPr>
            <p:spPr>
              <a:xfrm>
                <a:off x="9279" y="5888"/>
                <a:ext cx="369" cy="1279"/>
              </a:xfrm>
              <a:prstGeom prst="straightConnector1">
                <a:avLst/>
              </a:prstGeom>
              <a:ln w="38100">
                <a:solidFill>
                  <a:schemeClr val="accent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/>
            </p:nvCxnSpPr>
            <p:spPr>
              <a:xfrm flipH="1" flipV="1">
                <a:off x="9582" y="6951"/>
                <a:ext cx="378" cy="1397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组合 31"/>
            <p:cNvGrpSpPr/>
            <p:nvPr/>
          </p:nvGrpSpPr>
          <p:grpSpPr>
            <a:xfrm>
              <a:off x="6794" y="8350"/>
              <a:ext cx="1610" cy="1362"/>
              <a:chOff x="9279" y="5888"/>
              <a:chExt cx="681" cy="2460"/>
            </a:xfrm>
          </p:grpSpPr>
          <p:cxnSp>
            <p:nvCxnSpPr>
              <p:cNvPr id="33" name="直接箭头连接符 32"/>
              <p:cNvCxnSpPr/>
              <p:nvPr/>
            </p:nvCxnSpPr>
            <p:spPr>
              <a:xfrm>
                <a:off x="9279" y="5888"/>
                <a:ext cx="369" cy="1279"/>
              </a:xfrm>
              <a:prstGeom prst="straightConnector1">
                <a:avLst/>
              </a:prstGeom>
              <a:ln w="38100">
                <a:solidFill>
                  <a:schemeClr val="accent5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 flipH="1" flipV="1">
                <a:off x="9582" y="6951"/>
                <a:ext cx="378" cy="1397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5" name="直接连接符 54"/>
            <p:cNvCxnSpPr/>
            <p:nvPr/>
          </p:nvCxnSpPr>
          <p:spPr>
            <a:xfrm flipV="1">
              <a:off x="8378" y="8137"/>
              <a:ext cx="36" cy="1614"/>
            </a:xfrm>
            <a:prstGeom prst="line">
              <a:avLst/>
            </a:prstGeom>
            <a:ln w="381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组合 67"/>
          <p:cNvGrpSpPr/>
          <p:nvPr/>
        </p:nvGrpSpPr>
        <p:grpSpPr>
          <a:xfrm>
            <a:off x="5047615" y="5230495"/>
            <a:ext cx="2026285" cy="1024890"/>
            <a:chOff x="6793" y="8169"/>
            <a:chExt cx="3191" cy="1614"/>
          </a:xfrm>
        </p:grpSpPr>
        <p:cxnSp>
          <p:nvCxnSpPr>
            <p:cNvPr id="60" name="直接连接符 59"/>
            <p:cNvCxnSpPr/>
            <p:nvPr/>
          </p:nvCxnSpPr>
          <p:spPr>
            <a:xfrm flipV="1">
              <a:off x="8362" y="8169"/>
              <a:ext cx="36" cy="1614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2" name="组合 61"/>
            <p:cNvGrpSpPr/>
            <p:nvPr/>
          </p:nvGrpSpPr>
          <p:grpSpPr>
            <a:xfrm rot="0" flipH="1" flipV="1">
              <a:off x="6793" y="8307"/>
              <a:ext cx="1608" cy="1361"/>
              <a:chOff x="9279" y="5888"/>
              <a:chExt cx="681" cy="2460"/>
            </a:xfrm>
          </p:grpSpPr>
          <p:cxnSp>
            <p:nvCxnSpPr>
              <p:cNvPr id="63" name="直接箭头连接符 62"/>
              <p:cNvCxnSpPr/>
              <p:nvPr/>
            </p:nvCxnSpPr>
            <p:spPr>
              <a:xfrm>
                <a:off x="9279" y="5888"/>
                <a:ext cx="369" cy="1279"/>
              </a:xfrm>
              <a:prstGeom prst="straightConnector1">
                <a:avLst/>
              </a:prstGeom>
              <a:ln w="38100">
                <a:solidFill>
                  <a:srgbClr val="FFFF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/>
              <p:cNvCxnSpPr/>
              <p:nvPr/>
            </p:nvCxnSpPr>
            <p:spPr>
              <a:xfrm flipH="1" flipV="1">
                <a:off x="9582" y="6951"/>
                <a:ext cx="378" cy="1397"/>
              </a:xfrm>
              <a:prstGeom prst="line">
                <a:avLst/>
              </a:prstGeom>
              <a:ln w="381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5" name="组合 64"/>
            <p:cNvGrpSpPr/>
            <p:nvPr/>
          </p:nvGrpSpPr>
          <p:grpSpPr>
            <a:xfrm rot="0" flipV="1">
              <a:off x="8318" y="8304"/>
              <a:ext cx="1666" cy="1412"/>
              <a:chOff x="9279" y="5888"/>
              <a:chExt cx="681" cy="2460"/>
            </a:xfrm>
          </p:grpSpPr>
          <p:cxnSp>
            <p:nvCxnSpPr>
              <p:cNvPr id="66" name="直接箭头连接符 65"/>
              <p:cNvCxnSpPr/>
              <p:nvPr/>
            </p:nvCxnSpPr>
            <p:spPr>
              <a:xfrm>
                <a:off x="9279" y="5888"/>
                <a:ext cx="369" cy="1279"/>
              </a:xfrm>
              <a:prstGeom prst="straightConnector1">
                <a:avLst/>
              </a:prstGeom>
              <a:ln w="38100">
                <a:solidFill>
                  <a:srgbClr val="FFFF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 flipH="1" flipV="1">
                <a:off x="9582" y="6951"/>
                <a:ext cx="378" cy="1397"/>
              </a:xfrm>
              <a:prstGeom prst="line">
                <a:avLst/>
              </a:prstGeom>
              <a:ln w="381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4" name="组合 73"/>
          <p:cNvGrpSpPr/>
          <p:nvPr/>
        </p:nvGrpSpPr>
        <p:grpSpPr>
          <a:xfrm>
            <a:off x="5019675" y="2878455"/>
            <a:ext cx="2067560" cy="2503805"/>
            <a:chOff x="6753" y="4533"/>
            <a:chExt cx="3256" cy="3943"/>
          </a:xfrm>
        </p:grpSpPr>
        <p:grpSp>
          <p:nvGrpSpPr>
            <p:cNvPr id="47" name="组合 46"/>
            <p:cNvGrpSpPr/>
            <p:nvPr/>
          </p:nvGrpSpPr>
          <p:grpSpPr>
            <a:xfrm flipH="1" flipV="1">
              <a:off x="9279" y="5864"/>
              <a:ext cx="730" cy="2484"/>
              <a:chOff x="9279" y="5888"/>
              <a:chExt cx="704" cy="2484"/>
            </a:xfrm>
          </p:grpSpPr>
          <p:cxnSp>
            <p:nvCxnSpPr>
              <p:cNvPr id="48" name="直接箭头连接符 47"/>
              <p:cNvCxnSpPr/>
              <p:nvPr/>
            </p:nvCxnSpPr>
            <p:spPr>
              <a:xfrm>
                <a:off x="9279" y="5888"/>
                <a:ext cx="369" cy="1279"/>
              </a:xfrm>
              <a:prstGeom prst="straightConnector1">
                <a:avLst/>
              </a:prstGeom>
              <a:ln w="38100">
                <a:solidFill>
                  <a:srgbClr val="FFFF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 flipH="1" flipV="1">
                <a:off x="9605" y="6975"/>
                <a:ext cx="378" cy="1397"/>
              </a:xfrm>
              <a:prstGeom prst="line">
                <a:avLst/>
              </a:prstGeom>
              <a:ln w="381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" name="组合 70"/>
            <p:cNvGrpSpPr/>
            <p:nvPr/>
          </p:nvGrpSpPr>
          <p:grpSpPr>
            <a:xfrm flipH="1">
              <a:off x="8393" y="5279"/>
              <a:ext cx="87" cy="3028"/>
              <a:chOff x="15066" y="3581"/>
              <a:chExt cx="38" cy="3709"/>
            </a:xfrm>
          </p:grpSpPr>
          <p:cxnSp>
            <p:nvCxnSpPr>
              <p:cNvPr id="69" name="直接连接符 68"/>
              <p:cNvCxnSpPr/>
              <p:nvPr/>
            </p:nvCxnSpPr>
            <p:spPr>
              <a:xfrm>
                <a:off x="15066" y="3581"/>
                <a:ext cx="16" cy="1952"/>
              </a:xfrm>
              <a:prstGeom prst="line">
                <a:avLst/>
              </a:prstGeom>
              <a:ln w="381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箭头连接符 69"/>
              <p:cNvCxnSpPr/>
              <p:nvPr/>
            </p:nvCxnSpPr>
            <p:spPr>
              <a:xfrm flipH="1" flipV="1">
                <a:off x="15088" y="5109"/>
                <a:ext cx="16" cy="2181"/>
              </a:xfrm>
              <a:prstGeom prst="straightConnector1">
                <a:avLst/>
              </a:prstGeom>
              <a:ln w="38100">
                <a:solidFill>
                  <a:srgbClr val="FFFF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2" name="直接箭头连接符 71"/>
            <p:cNvCxnSpPr/>
            <p:nvPr/>
          </p:nvCxnSpPr>
          <p:spPr>
            <a:xfrm flipV="1">
              <a:off x="6999" y="4533"/>
              <a:ext cx="557" cy="2507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 flipV="1">
              <a:off x="6753" y="6901"/>
              <a:ext cx="271" cy="1575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组合 83"/>
          <p:cNvGrpSpPr/>
          <p:nvPr/>
        </p:nvGrpSpPr>
        <p:grpSpPr>
          <a:xfrm>
            <a:off x="5504180" y="935355"/>
            <a:ext cx="1156970" cy="2926080"/>
            <a:chOff x="8668" y="1473"/>
            <a:chExt cx="1822" cy="4608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9471" y="1473"/>
              <a:ext cx="130" cy="3942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>
              <a:off x="9513" y="1504"/>
              <a:ext cx="977" cy="4577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 flipH="1">
              <a:off x="8668" y="1504"/>
              <a:ext cx="800" cy="3311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组合 78"/>
          <p:cNvGrpSpPr/>
          <p:nvPr/>
        </p:nvGrpSpPr>
        <p:grpSpPr>
          <a:xfrm rot="16200000">
            <a:off x="6001385" y="275590"/>
            <a:ext cx="31115" cy="1343660"/>
            <a:chOff x="4004" y="4133"/>
            <a:chExt cx="49" cy="2116"/>
          </a:xfrm>
        </p:grpSpPr>
        <p:cxnSp>
          <p:nvCxnSpPr>
            <p:cNvPr id="80" name="直接连接符 79"/>
            <p:cNvCxnSpPr/>
            <p:nvPr/>
          </p:nvCxnSpPr>
          <p:spPr>
            <a:xfrm flipH="1">
              <a:off x="4029" y="4133"/>
              <a:ext cx="25" cy="91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 flipH="1">
              <a:off x="4004" y="5339"/>
              <a:ext cx="25" cy="911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Rectangle 11"/>
          <p:cNvSpPr>
            <a:spLocks noGrp="1"/>
          </p:cNvSpPr>
          <p:nvPr/>
        </p:nvSpPr>
        <p:spPr>
          <a:xfrm>
            <a:off x="6844030" y="481330"/>
            <a:ext cx="1877695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检测针孔 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83" name="直接连接符 82"/>
          <p:cNvCxnSpPr/>
          <p:nvPr/>
        </p:nvCxnSpPr>
        <p:spPr>
          <a:xfrm>
            <a:off x="3004820" y="3286760"/>
            <a:ext cx="579120" cy="12700"/>
          </a:xfrm>
          <a:prstGeom prst="line">
            <a:avLst/>
          </a:prstGeom>
          <a:ln w="762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连接符 84"/>
          <p:cNvCxnSpPr/>
          <p:nvPr/>
        </p:nvCxnSpPr>
        <p:spPr>
          <a:xfrm flipV="1">
            <a:off x="6022340" y="575310"/>
            <a:ext cx="10160" cy="546735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文本框 85"/>
          <p:cNvSpPr txBox="1"/>
          <p:nvPr/>
        </p:nvSpPr>
        <p:spPr>
          <a:xfrm>
            <a:off x="5354320" y="52705"/>
            <a:ext cx="1701165" cy="6451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3600" b="1">
                <a:solidFill>
                  <a:schemeClr val="accent5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检测器</a:t>
            </a:r>
            <a:endParaRPr lang="zh-CN" altLang="en-US" sz="3600" b="1">
              <a:solidFill>
                <a:schemeClr val="accent5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pSp>
        <p:nvGrpSpPr>
          <p:cNvPr id="87" name="组合 86"/>
          <p:cNvGrpSpPr/>
          <p:nvPr/>
        </p:nvGrpSpPr>
        <p:grpSpPr>
          <a:xfrm>
            <a:off x="5019639" y="5317838"/>
            <a:ext cx="2044169" cy="1271429"/>
            <a:chOff x="6760" y="8043"/>
            <a:chExt cx="3219" cy="1757"/>
          </a:xfrm>
        </p:grpSpPr>
        <p:cxnSp>
          <p:nvCxnSpPr>
            <p:cNvPr id="88" name="直接连接符 87"/>
            <p:cNvCxnSpPr/>
            <p:nvPr/>
          </p:nvCxnSpPr>
          <p:spPr>
            <a:xfrm flipV="1">
              <a:off x="8362" y="8169"/>
              <a:ext cx="36" cy="161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9" name="组合 88"/>
            <p:cNvGrpSpPr/>
            <p:nvPr/>
          </p:nvGrpSpPr>
          <p:grpSpPr>
            <a:xfrm rot="0" flipH="1" flipV="1">
              <a:off x="6760" y="8043"/>
              <a:ext cx="1641" cy="1732"/>
              <a:chOff x="9279" y="5694"/>
              <a:chExt cx="695" cy="3131"/>
            </a:xfrm>
          </p:grpSpPr>
          <p:cxnSp>
            <p:nvCxnSpPr>
              <p:cNvPr id="90" name="直接箭头连接符 89"/>
              <p:cNvCxnSpPr/>
              <p:nvPr/>
            </p:nvCxnSpPr>
            <p:spPr>
              <a:xfrm>
                <a:off x="9279" y="5694"/>
                <a:ext cx="270" cy="1285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直接连接符 90"/>
              <p:cNvCxnSpPr/>
              <p:nvPr/>
            </p:nvCxnSpPr>
            <p:spPr>
              <a:xfrm flipH="1" flipV="1">
                <a:off x="9549" y="6940"/>
                <a:ext cx="425" cy="1885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2" name="组合 91"/>
            <p:cNvGrpSpPr/>
            <p:nvPr/>
          </p:nvGrpSpPr>
          <p:grpSpPr>
            <a:xfrm rot="0" flipV="1">
              <a:off x="8318" y="8049"/>
              <a:ext cx="1661" cy="1752"/>
              <a:chOff x="9279" y="5741"/>
              <a:chExt cx="679" cy="3052"/>
            </a:xfrm>
          </p:grpSpPr>
          <p:cxnSp>
            <p:nvCxnSpPr>
              <p:cNvPr id="93" name="直接箭头连接符 92"/>
              <p:cNvCxnSpPr/>
              <p:nvPr/>
            </p:nvCxnSpPr>
            <p:spPr>
              <a:xfrm>
                <a:off x="9279" y="5741"/>
                <a:ext cx="349" cy="148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接连接符 93"/>
              <p:cNvCxnSpPr/>
              <p:nvPr/>
            </p:nvCxnSpPr>
            <p:spPr>
              <a:xfrm flipH="1" flipV="1">
                <a:off x="9568" y="6880"/>
                <a:ext cx="390" cy="1913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5" name="组合 94"/>
          <p:cNvGrpSpPr/>
          <p:nvPr/>
        </p:nvGrpSpPr>
        <p:grpSpPr>
          <a:xfrm>
            <a:off x="5024755" y="1899036"/>
            <a:ext cx="2023110" cy="3524567"/>
            <a:chOff x="6753" y="4532"/>
            <a:chExt cx="3186" cy="3985"/>
          </a:xfrm>
        </p:grpSpPr>
        <p:cxnSp>
          <p:nvCxnSpPr>
            <p:cNvPr id="98" name="直接连接符 97"/>
            <p:cNvCxnSpPr/>
            <p:nvPr/>
          </p:nvCxnSpPr>
          <p:spPr>
            <a:xfrm>
              <a:off x="8363" y="4674"/>
              <a:ext cx="1576" cy="378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箭头连接符 100"/>
            <p:cNvCxnSpPr/>
            <p:nvPr/>
          </p:nvCxnSpPr>
          <p:spPr>
            <a:xfrm flipH="1" flipV="1">
              <a:off x="8339" y="4532"/>
              <a:ext cx="54" cy="398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/>
            <p:nvPr/>
          </p:nvCxnSpPr>
          <p:spPr>
            <a:xfrm flipV="1">
              <a:off x="6753" y="4621"/>
              <a:ext cx="1561" cy="385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6" name="组合 105"/>
          <p:cNvGrpSpPr/>
          <p:nvPr/>
        </p:nvGrpSpPr>
        <p:grpSpPr>
          <a:xfrm>
            <a:off x="5716905" y="919480"/>
            <a:ext cx="610870" cy="1188085"/>
            <a:chOff x="9006" y="1514"/>
            <a:chExt cx="962" cy="1871"/>
          </a:xfrm>
        </p:grpSpPr>
        <p:cxnSp>
          <p:nvCxnSpPr>
            <p:cNvPr id="104" name="直接连接符 103"/>
            <p:cNvCxnSpPr/>
            <p:nvPr/>
          </p:nvCxnSpPr>
          <p:spPr>
            <a:xfrm>
              <a:off x="9006" y="1514"/>
              <a:ext cx="517" cy="1723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>
            <a:xfrm flipV="1">
              <a:off x="9406" y="1539"/>
              <a:ext cx="562" cy="184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2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3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4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5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5" grpId="0" bldLvl="0" animBg="1"/>
      <p:bldP spid="35" grpId="1" animBg="1"/>
      <p:bldP spid="41" grpId="0" bldLvl="0" animBg="1"/>
      <p:bldP spid="41" grpId="1" animBg="1"/>
      <p:bldP spid="8" grpId="0" bldLvl="0" animBg="1"/>
      <p:bldP spid="37" grpId="0"/>
      <p:bldP spid="38" grpId="0"/>
      <p:bldP spid="39" grpId="0"/>
      <p:bldP spid="21" grpId="0" bldLvl="0" animBg="1"/>
      <p:bldP spid="82" grpId="0"/>
      <p:bldP spid="86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41" t="9403" r="64233" b="73728"/>
          <a:stretch>
            <a:fillRect/>
          </a:stretch>
        </p:blipFill>
        <p:spPr>
          <a:xfrm>
            <a:off x="0" y="30909"/>
            <a:ext cx="1110678" cy="929388"/>
          </a:xfrm>
          <a:prstGeom prst="rect">
            <a:avLst/>
          </a:prstGeom>
        </p:spPr>
      </p:pic>
      <p:sp>
        <p:nvSpPr>
          <p:cNvPr id="9219" name="文本框 6"/>
          <p:cNvSpPr txBox="1"/>
          <p:nvPr/>
        </p:nvSpPr>
        <p:spPr>
          <a:xfrm>
            <a:off x="2110740" y="264160"/>
            <a:ext cx="2628900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zh-CN" sz="4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实验原理</a:t>
            </a:r>
            <a:endParaRPr lang="zh-CN" altLang="zh-CN" sz="4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0" y="1285875"/>
            <a:ext cx="12145010" cy="47625"/>
          </a:xfrm>
          <a:prstGeom prst="line">
            <a:avLst/>
          </a:prstGeom>
          <a:ln w="38100">
            <a:solidFill>
              <a:srgbClr val="0045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椭圆 30"/>
          <p:cNvSpPr/>
          <p:nvPr/>
        </p:nvSpPr>
        <p:spPr>
          <a:xfrm rot="20605488">
            <a:off x="853505" y="62393"/>
            <a:ext cx="1213172" cy="1226099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200000" scaled="0"/>
          </a:gradFill>
          <a:ln w="25400">
            <a:gradFill flip="none" rotWithShape="1">
              <a:gsLst>
                <a:gs pos="0">
                  <a:schemeClr val="bg1"/>
                </a:gs>
                <a:gs pos="100000">
                  <a:srgbClr val="595959">
                    <a:lumMod val="55000"/>
                    <a:lumOff val="45000"/>
                  </a:srgbClr>
                </a:gs>
              </a:gsLst>
              <a:lin ang="2700000" scaled="1"/>
              <a:tileRect/>
            </a:gradFill>
          </a:ln>
          <a:effectLst>
            <a:outerShdw blurRad="571500" dist="482600" dir="7500000" sx="68000" sy="68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223" name="文本框 20"/>
          <p:cNvSpPr txBox="1"/>
          <p:nvPr/>
        </p:nvSpPr>
        <p:spPr>
          <a:xfrm>
            <a:off x="1076960" y="291148"/>
            <a:ext cx="86995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Tx/>
            </a:pPr>
            <a:r>
              <a:rPr lang="en-US" altLang="zh-CN" sz="4400" dirty="0">
                <a:solidFill>
                  <a:srgbClr val="004578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03</a:t>
            </a:r>
            <a:endParaRPr lang="en-US" sz="4400" dirty="0">
              <a:solidFill>
                <a:srgbClr val="004578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1" name="Rectangle 11"/>
          <p:cNvSpPr>
            <a:spLocks noGrp="1"/>
          </p:cNvSpPr>
          <p:nvPr/>
        </p:nvSpPr>
        <p:spPr>
          <a:xfrm>
            <a:off x="4434840" y="149225"/>
            <a:ext cx="7830185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激光共聚焦显微镜的基本原理 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8" name="内容占位符 -2147482605" descr="共聚焦与非共焦对比"/>
          <p:cNvPicPr>
            <a:picLocks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614795" y="1436370"/>
            <a:ext cx="5217795" cy="435165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内容占位符 3"/>
          <p:cNvPicPr>
            <a:picLocks noChangeAspect="1"/>
          </p:cNvPicPr>
          <p:nvPr/>
        </p:nvPicPr>
        <p:blipFill>
          <a:blip r:embed="rId4"/>
          <a:srcRect l="19199" t="22093" r="36741" b="16533"/>
          <a:stretch>
            <a:fillRect/>
          </a:stretch>
        </p:blipFill>
        <p:spPr>
          <a:xfrm>
            <a:off x="318770" y="1436370"/>
            <a:ext cx="5358765" cy="4348480"/>
          </a:xfrm>
          <a:prstGeom prst="rect">
            <a:avLst/>
          </a:prstGeom>
        </p:spPr>
      </p:pic>
      <p:sp>
        <p:nvSpPr>
          <p:cNvPr id="10" name="Rectangle 11"/>
          <p:cNvSpPr>
            <a:spLocks noGrp="1"/>
          </p:cNvSpPr>
          <p:nvPr/>
        </p:nvSpPr>
        <p:spPr>
          <a:xfrm>
            <a:off x="6629400" y="5911850"/>
            <a:ext cx="5436235" cy="76835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高分辨率的光学切片 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Rectangle 11"/>
          <p:cNvSpPr>
            <a:spLocks noGrp="1"/>
          </p:cNvSpPr>
          <p:nvPr/>
        </p:nvSpPr>
        <p:spPr>
          <a:xfrm>
            <a:off x="1013460" y="5888990"/>
            <a:ext cx="3969385" cy="81407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实现三维重建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4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41" t="9403" r="64233" b="73728"/>
          <a:stretch>
            <a:fillRect/>
          </a:stretch>
        </p:blipFill>
        <p:spPr>
          <a:xfrm>
            <a:off x="0" y="30909"/>
            <a:ext cx="1110678" cy="929388"/>
          </a:xfrm>
          <a:prstGeom prst="rect">
            <a:avLst/>
          </a:prstGeom>
        </p:spPr>
      </p:pic>
      <p:sp>
        <p:nvSpPr>
          <p:cNvPr id="9219" name="文本框 6"/>
          <p:cNvSpPr txBox="1"/>
          <p:nvPr/>
        </p:nvSpPr>
        <p:spPr>
          <a:xfrm>
            <a:off x="2110740" y="264160"/>
            <a:ext cx="2628900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zh-CN" sz="4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实验原理</a:t>
            </a:r>
            <a:endParaRPr lang="zh-CN" altLang="zh-CN" sz="4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0" y="1235710"/>
            <a:ext cx="12145010" cy="47625"/>
          </a:xfrm>
          <a:prstGeom prst="line">
            <a:avLst/>
          </a:prstGeom>
          <a:ln w="38100">
            <a:solidFill>
              <a:srgbClr val="0045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椭圆 30"/>
          <p:cNvSpPr/>
          <p:nvPr/>
        </p:nvSpPr>
        <p:spPr>
          <a:xfrm rot="20605488">
            <a:off x="853505" y="62393"/>
            <a:ext cx="1213172" cy="1226099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200000" scaled="0"/>
          </a:gradFill>
          <a:ln w="25400">
            <a:gradFill flip="none" rotWithShape="1">
              <a:gsLst>
                <a:gs pos="0">
                  <a:schemeClr val="bg1"/>
                </a:gs>
                <a:gs pos="100000">
                  <a:srgbClr val="595959">
                    <a:lumMod val="55000"/>
                    <a:lumOff val="45000"/>
                  </a:srgbClr>
                </a:gs>
              </a:gsLst>
              <a:lin ang="2700000" scaled="1"/>
              <a:tileRect/>
            </a:gradFill>
          </a:ln>
          <a:effectLst>
            <a:outerShdw blurRad="571500" dist="482600" dir="7500000" sx="68000" sy="68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223" name="文本框 20"/>
          <p:cNvSpPr txBox="1"/>
          <p:nvPr/>
        </p:nvSpPr>
        <p:spPr>
          <a:xfrm>
            <a:off x="1076960" y="291148"/>
            <a:ext cx="86995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Tx/>
            </a:pPr>
            <a:r>
              <a:rPr lang="en-US" altLang="zh-CN" sz="4400" dirty="0">
                <a:solidFill>
                  <a:srgbClr val="004578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03</a:t>
            </a:r>
            <a:endParaRPr lang="en-US" sz="4400" dirty="0">
              <a:solidFill>
                <a:srgbClr val="004578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25" t="1864" b="10612"/>
          <a:stretch>
            <a:fillRect/>
          </a:stretch>
        </p:blipFill>
        <p:spPr>
          <a:xfrm>
            <a:off x="5036820" y="1546225"/>
            <a:ext cx="7108190" cy="459168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1" name="椭圆 20"/>
          <p:cNvSpPr/>
          <p:nvPr/>
        </p:nvSpPr>
        <p:spPr>
          <a:xfrm>
            <a:off x="6085205" y="3410585"/>
            <a:ext cx="1141095" cy="1016000"/>
          </a:xfrm>
          <a:prstGeom prst="ellipse">
            <a:avLst/>
          </a:prstGeom>
          <a:noFill/>
          <a:ln w="76200">
            <a:solidFill>
              <a:srgbClr val="FF0000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Rectangle 11"/>
          <p:cNvSpPr>
            <a:spLocks noGrp="1"/>
          </p:cNvSpPr>
          <p:nvPr/>
        </p:nvSpPr>
        <p:spPr>
          <a:xfrm>
            <a:off x="231140" y="2675255"/>
            <a:ext cx="4674235" cy="1550035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CaCCs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：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Calcium-activated chloride channels,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钙激活氯通道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5" name="直接箭头连接符 4"/>
          <p:cNvCxnSpPr>
            <a:stCxn id="21" idx="2"/>
          </p:cNvCxnSpPr>
          <p:nvPr/>
        </p:nvCxnSpPr>
        <p:spPr>
          <a:xfrm flipH="1" flipV="1">
            <a:off x="3469640" y="2245995"/>
            <a:ext cx="2615565" cy="1672590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箭头连接符 5"/>
          <p:cNvCxnSpPr/>
          <p:nvPr/>
        </p:nvCxnSpPr>
        <p:spPr>
          <a:xfrm>
            <a:off x="2109470" y="2232660"/>
            <a:ext cx="32385" cy="495935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1"/>
          <p:cNvSpPr>
            <a:spLocks noGrp="1"/>
          </p:cNvSpPr>
          <p:nvPr/>
        </p:nvSpPr>
        <p:spPr>
          <a:xfrm>
            <a:off x="142875" y="1283335"/>
            <a:ext cx="5362575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TMEM16A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：跨膜蛋白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16A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 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41935" y="2661920"/>
            <a:ext cx="4445635" cy="1473200"/>
          </a:xfrm>
          <a:prstGeom prst="rect">
            <a:avLst/>
          </a:prstGeom>
          <a:noFill/>
          <a:ln w="7620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9385" y="1436370"/>
            <a:ext cx="4878070" cy="762000"/>
          </a:xfrm>
          <a:prstGeom prst="rect">
            <a:avLst/>
          </a:prstGeom>
          <a:noFill/>
          <a:ln w="7620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>
            <a:off x="2172335" y="4100195"/>
            <a:ext cx="15240" cy="375285"/>
          </a:xfrm>
          <a:prstGeom prst="straightConnector1">
            <a:avLst/>
          </a:prstGeom>
          <a:ln w="57150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 12"/>
          <p:cNvSpPr/>
          <p:nvPr/>
        </p:nvSpPr>
        <p:spPr>
          <a:xfrm>
            <a:off x="8557895" y="1546860"/>
            <a:ext cx="842010" cy="4591050"/>
          </a:xfrm>
          <a:prstGeom prst="ellipse">
            <a:avLst/>
          </a:prstGeom>
          <a:noFill/>
          <a:ln w="76200">
            <a:solidFill>
              <a:srgbClr val="FF0000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14" name="直接箭头连接符 13"/>
          <p:cNvCxnSpPr>
            <a:endCxn id="15" idx="3"/>
          </p:cNvCxnSpPr>
          <p:nvPr/>
        </p:nvCxnSpPr>
        <p:spPr>
          <a:xfrm flipH="1">
            <a:off x="4006215" y="4251325"/>
            <a:ext cx="5003800" cy="637540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1077595" y="4511040"/>
            <a:ext cx="2928620" cy="755015"/>
          </a:xfrm>
          <a:prstGeom prst="rect">
            <a:avLst/>
          </a:prstGeom>
          <a:noFill/>
          <a:ln w="7620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Rectangle 11"/>
          <p:cNvSpPr>
            <a:spLocks noGrp="1"/>
          </p:cNvSpPr>
          <p:nvPr/>
        </p:nvSpPr>
        <p:spPr>
          <a:xfrm>
            <a:off x="1289050" y="4490085"/>
            <a:ext cx="3940175" cy="90932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ATP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：激活剂 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 flipH="1">
            <a:off x="2299335" y="5266055"/>
            <a:ext cx="4445" cy="527685"/>
          </a:xfrm>
          <a:prstGeom prst="straightConnector1">
            <a:avLst/>
          </a:prstGeom>
          <a:ln w="57150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1109980" y="5807710"/>
            <a:ext cx="2896235" cy="989330"/>
          </a:xfrm>
          <a:prstGeom prst="rect">
            <a:avLst/>
          </a:prstGeom>
          <a:noFill/>
          <a:ln w="7620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Rectangle 11"/>
          <p:cNvSpPr>
            <a:spLocks noGrp="1"/>
          </p:cNvSpPr>
          <p:nvPr/>
        </p:nvSpPr>
        <p:spPr>
          <a:xfrm>
            <a:off x="1289050" y="5796280"/>
            <a:ext cx="3747770" cy="110871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GRb1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：激活剂 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20" name="直接箭头连接符 19"/>
          <p:cNvCxnSpPr>
            <a:endCxn id="18" idx="3"/>
          </p:cNvCxnSpPr>
          <p:nvPr/>
        </p:nvCxnSpPr>
        <p:spPr>
          <a:xfrm flipH="1">
            <a:off x="4006215" y="4950460"/>
            <a:ext cx="5053330" cy="1351915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ldLvl="0" animBg="1"/>
      <p:bldP spid="4" grpId="0"/>
      <p:bldP spid="7" grpId="0"/>
      <p:bldP spid="12" grpId="0" bldLvl="0" animBg="1"/>
      <p:bldP spid="9" grpId="0" bldLvl="0" animBg="1"/>
      <p:bldP spid="13" grpId="0" bldLvl="0" animBg="1"/>
      <p:bldP spid="15" grpId="0" bldLvl="0" animBg="1"/>
      <p:bldP spid="16" grpId="0"/>
      <p:bldP spid="18" grpId="0" bldLvl="0" animBg="1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9" name="图片 9" descr="20201103111201"/>
          <p:cNvPicPr>
            <a:picLocks noChangeAspect="1"/>
          </p:cNvPicPr>
          <p:nvPr>
            <p:ph idx="1"/>
          </p:nvPr>
        </p:nvPicPr>
        <p:blipFill>
          <a:blip r:embed="rId1"/>
          <a:srcRect r="4371" b="3483"/>
          <a:stretch>
            <a:fillRect/>
          </a:stretch>
        </p:blipFill>
        <p:spPr>
          <a:xfrm>
            <a:off x="48260" y="0"/>
            <a:ext cx="11305540" cy="6858000"/>
          </a:xfrm>
          <a:prstGeom prst="rect">
            <a:avLst/>
          </a:prstGeom>
        </p:spPr>
      </p:pic>
      <p:sp>
        <p:nvSpPr>
          <p:cNvPr id="12" name="Rectangle 11"/>
          <p:cNvSpPr>
            <a:spLocks noGrp="1"/>
          </p:cNvSpPr>
          <p:nvPr/>
        </p:nvSpPr>
        <p:spPr>
          <a:xfrm>
            <a:off x="10780395" y="633730"/>
            <a:ext cx="1411605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黑线 </a:t>
            </a:r>
            <a:endParaRPr lang="zh-CN" altLang="en-US" sz="44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Rectangle 11"/>
          <p:cNvSpPr>
            <a:spLocks noGrp="1"/>
          </p:cNvSpPr>
          <p:nvPr/>
        </p:nvSpPr>
        <p:spPr>
          <a:xfrm>
            <a:off x="10780395" y="2849880"/>
            <a:ext cx="1411605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chemeClr val="accent5"/>
                </a:solidFill>
                <a:latin typeface="楷体" panose="02010609060101010101" charset="-122"/>
                <a:ea typeface="楷体" panose="02010609060101010101" charset="-122"/>
              </a:rPr>
              <a:t>蓝线 </a:t>
            </a:r>
            <a:endParaRPr lang="zh-CN" altLang="en-US" sz="4400" b="1" dirty="0">
              <a:solidFill>
                <a:schemeClr val="accent5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Rectangle 11"/>
          <p:cNvSpPr>
            <a:spLocks noGrp="1"/>
          </p:cNvSpPr>
          <p:nvPr/>
        </p:nvSpPr>
        <p:spPr>
          <a:xfrm>
            <a:off x="10780395" y="4940935"/>
            <a:ext cx="1411605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红线 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864360" y="2329815"/>
            <a:ext cx="0" cy="1898650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41" t="9403" r="64233" b="73728"/>
          <a:stretch>
            <a:fillRect/>
          </a:stretch>
        </p:blipFill>
        <p:spPr>
          <a:xfrm>
            <a:off x="0" y="30909"/>
            <a:ext cx="1110678" cy="929388"/>
          </a:xfrm>
          <a:prstGeom prst="rect">
            <a:avLst/>
          </a:prstGeom>
        </p:spPr>
      </p:pic>
      <p:sp>
        <p:nvSpPr>
          <p:cNvPr id="9219" name="文本框 6"/>
          <p:cNvSpPr txBox="1"/>
          <p:nvPr/>
        </p:nvSpPr>
        <p:spPr>
          <a:xfrm>
            <a:off x="2110740" y="264160"/>
            <a:ext cx="2628900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zh-CN" sz="4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实验原理</a:t>
            </a:r>
            <a:endParaRPr lang="zh-CN" altLang="zh-CN" sz="4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0" y="1242060"/>
            <a:ext cx="12145010" cy="47625"/>
          </a:xfrm>
          <a:prstGeom prst="line">
            <a:avLst/>
          </a:prstGeom>
          <a:ln w="38100">
            <a:solidFill>
              <a:srgbClr val="0045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椭圆 30"/>
          <p:cNvSpPr/>
          <p:nvPr/>
        </p:nvSpPr>
        <p:spPr>
          <a:xfrm rot="20605488">
            <a:off x="853505" y="62393"/>
            <a:ext cx="1213172" cy="1226099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200000" scaled="0"/>
          </a:gradFill>
          <a:ln w="25400">
            <a:gradFill flip="none" rotWithShape="1">
              <a:gsLst>
                <a:gs pos="0">
                  <a:schemeClr val="bg1"/>
                </a:gs>
                <a:gs pos="100000">
                  <a:srgbClr val="595959">
                    <a:lumMod val="55000"/>
                    <a:lumOff val="45000"/>
                  </a:srgbClr>
                </a:gs>
              </a:gsLst>
              <a:lin ang="2700000" scaled="1"/>
              <a:tileRect/>
            </a:gradFill>
          </a:ln>
          <a:effectLst>
            <a:outerShdw blurRad="571500" dist="482600" dir="7500000" sx="68000" sy="68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223" name="文本框 20"/>
          <p:cNvSpPr txBox="1"/>
          <p:nvPr/>
        </p:nvSpPr>
        <p:spPr>
          <a:xfrm>
            <a:off x="1076960" y="291148"/>
            <a:ext cx="86995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Tx/>
            </a:pPr>
            <a:r>
              <a:rPr lang="en-US" altLang="zh-CN" sz="4400" dirty="0">
                <a:solidFill>
                  <a:srgbClr val="004578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03</a:t>
            </a:r>
            <a:endParaRPr lang="en-US" sz="4400" dirty="0">
              <a:solidFill>
                <a:srgbClr val="004578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1" name="Rectangle 11"/>
          <p:cNvSpPr>
            <a:spLocks noGrp="1"/>
          </p:cNvSpPr>
          <p:nvPr/>
        </p:nvSpPr>
        <p:spPr>
          <a:xfrm>
            <a:off x="4434840" y="149225"/>
            <a:ext cx="7830185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膜片钳系统的基本原理 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8" name="图片 7" descr="patchdiagram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235" y="1744345"/>
            <a:ext cx="4719320" cy="4394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Rectangle 11"/>
          <p:cNvSpPr>
            <a:spLocks noGrp="1"/>
          </p:cNvSpPr>
          <p:nvPr/>
        </p:nvSpPr>
        <p:spPr>
          <a:xfrm>
            <a:off x="5664200" y="1635125"/>
            <a:ext cx="5717540" cy="46126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膜片钳技术是用玻璃微电极探头吸管，把只含1～3个离子通道、面积为几个平方微米的细胞膜通过负压吸引封接起来。由于电极尖端与细胞膜的高阻封接，在电极尖端笼罩下的膜片事实上与膜的其他部分从电学上已隔离。将膜片内开放所产生的电流流进玻璃吸管，用一个膜片钳放大器测量电流强度，就得到离子通道电流。 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41" t="9403" r="64233" b="73728"/>
          <a:stretch>
            <a:fillRect/>
          </a:stretch>
        </p:blipFill>
        <p:spPr>
          <a:xfrm>
            <a:off x="0" y="-167211"/>
            <a:ext cx="1110678" cy="929388"/>
          </a:xfrm>
          <a:prstGeom prst="rect">
            <a:avLst/>
          </a:prstGeom>
        </p:spPr>
      </p:pic>
      <p:sp>
        <p:nvSpPr>
          <p:cNvPr id="9219" name="文本框 6"/>
          <p:cNvSpPr txBox="1"/>
          <p:nvPr/>
        </p:nvSpPr>
        <p:spPr>
          <a:xfrm>
            <a:off x="2110740" y="66040"/>
            <a:ext cx="2628900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zh-CN" sz="4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实验原理</a:t>
            </a:r>
            <a:endParaRPr lang="zh-CN" altLang="zh-CN" sz="4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0" y="922020"/>
            <a:ext cx="12145010" cy="47625"/>
          </a:xfrm>
          <a:prstGeom prst="line">
            <a:avLst/>
          </a:prstGeom>
          <a:ln w="38100">
            <a:solidFill>
              <a:srgbClr val="0045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椭圆 30"/>
          <p:cNvSpPr/>
          <p:nvPr/>
        </p:nvSpPr>
        <p:spPr>
          <a:xfrm rot="20605488">
            <a:off x="1012825" y="-17145"/>
            <a:ext cx="981075" cy="956310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200000" scaled="0"/>
          </a:gradFill>
          <a:ln w="25400">
            <a:gradFill flip="none" rotWithShape="1">
              <a:gsLst>
                <a:gs pos="0">
                  <a:schemeClr val="bg1"/>
                </a:gs>
                <a:gs pos="100000">
                  <a:srgbClr val="595959">
                    <a:lumMod val="55000"/>
                    <a:lumOff val="45000"/>
                  </a:srgbClr>
                </a:gs>
              </a:gsLst>
              <a:lin ang="2700000" scaled="1"/>
              <a:tileRect/>
            </a:gradFill>
          </a:ln>
          <a:effectLst>
            <a:outerShdw blurRad="571500" dist="482600" dir="7500000" sx="68000" sy="68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223" name="文本框 20"/>
          <p:cNvSpPr txBox="1"/>
          <p:nvPr/>
        </p:nvSpPr>
        <p:spPr>
          <a:xfrm>
            <a:off x="1076960" y="93028"/>
            <a:ext cx="86995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Tx/>
            </a:pPr>
            <a:r>
              <a:rPr lang="en-US" altLang="zh-CN" sz="4400" dirty="0">
                <a:solidFill>
                  <a:srgbClr val="004578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03</a:t>
            </a:r>
            <a:endParaRPr lang="en-US" sz="4400" dirty="0">
              <a:solidFill>
                <a:srgbClr val="004578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7" name="Rectangle 11"/>
          <p:cNvSpPr>
            <a:spLocks noGrp="1"/>
          </p:cNvSpPr>
          <p:nvPr/>
        </p:nvSpPr>
        <p:spPr>
          <a:xfrm>
            <a:off x="4966970" y="-90805"/>
            <a:ext cx="4930140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四种基本记录模式 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aphicFrame>
        <p:nvGraphicFramePr>
          <p:cNvPr id="8" name="对象 7"/>
          <p:cNvGraphicFramePr/>
          <p:nvPr/>
        </p:nvGraphicFramePr>
        <p:xfrm>
          <a:off x="414020" y="1017270"/>
          <a:ext cx="3467100" cy="2762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" name="" r:id="rId3" imgW="2190750" imgH="2066925" progId="Paint.Picture">
                  <p:embed/>
                </p:oleObj>
              </mc:Choice>
              <mc:Fallback>
                <p:oleObj name="" r:id="rId3" imgW="2190750" imgH="2066925" progId="Paint.Picture">
                  <p:embed/>
                  <p:pic>
                    <p:nvPicPr>
                      <p:cNvPr id="0" name="图片 8"/>
                      <p:cNvPicPr/>
                      <p:nvPr/>
                    </p:nvPicPr>
                    <p:blipFill>
                      <a:blip r:embed="rId4"/>
                      <a:srcRect l="3622" t="3307" r="4947" b="1835"/>
                      <a:stretch>
                        <a:fillRect/>
                      </a:stretch>
                    </p:blipFill>
                    <p:spPr>
                      <a:xfrm>
                        <a:off x="414020" y="1017270"/>
                        <a:ext cx="3467100" cy="2762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直接箭头连接符 9"/>
          <p:cNvCxnSpPr/>
          <p:nvPr/>
        </p:nvCxnSpPr>
        <p:spPr>
          <a:xfrm>
            <a:off x="3671570" y="2630805"/>
            <a:ext cx="3714750" cy="1905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>
            <a:spLocks noGrp="1"/>
          </p:cNvSpPr>
          <p:nvPr/>
        </p:nvSpPr>
        <p:spPr>
          <a:xfrm>
            <a:off x="560705" y="2215515"/>
            <a:ext cx="3129915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细胞贴附记录 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aphicFrame>
        <p:nvGraphicFramePr>
          <p:cNvPr id="14" name="对象 13"/>
          <p:cNvGraphicFramePr/>
          <p:nvPr/>
        </p:nvGraphicFramePr>
        <p:xfrm>
          <a:off x="7661910" y="969645"/>
          <a:ext cx="3791585" cy="280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" name="" r:id="rId5" imgW="2486025" imgH="2152650" progId="Paint.Picture">
                  <p:embed/>
                </p:oleObj>
              </mc:Choice>
              <mc:Fallback>
                <p:oleObj name="" r:id="rId5" imgW="2486025" imgH="2152650" progId="Paint.Picture">
                  <p:embed/>
                  <p:pic>
                    <p:nvPicPr>
                      <p:cNvPr id="0" name="图片 14"/>
                      <p:cNvPicPr/>
                      <p:nvPr/>
                    </p:nvPicPr>
                    <p:blipFill>
                      <a:blip r:embed="rId6"/>
                      <a:srcRect l="9509" t="816" r="1891" b="1831"/>
                      <a:stretch>
                        <a:fillRect/>
                      </a:stretch>
                    </p:blipFill>
                    <p:spPr>
                      <a:xfrm>
                        <a:off x="7661910" y="969645"/>
                        <a:ext cx="3791585" cy="2809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1"/>
          <p:cNvSpPr>
            <a:spLocks noGrp="1"/>
          </p:cNvSpPr>
          <p:nvPr/>
        </p:nvSpPr>
        <p:spPr>
          <a:xfrm>
            <a:off x="7833360" y="2215515"/>
            <a:ext cx="3129915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膜内向外记录 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aphicFrame>
        <p:nvGraphicFramePr>
          <p:cNvPr id="17" name="对象 16"/>
          <p:cNvGraphicFramePr/>
          <p:nvPr/>
        </p:nvGraphicFramePr>
        <p:xfrm>
          <a:off x="339090" y="3951605"/>
          <a:ext cx="3573145" cy="29063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" name="" r:id="rId7" imgW="2124075" imgH="2047875" progId="Paint.Picture">
                  <p:embed/>
                </p:oleObj>
              </mc:Choice>
              <mc:Fallback>
                <p:oleObj name="" r:id="rId7" imgW="2124075" imgH="2047875" progId="Paint.Picture">
                  <p:embed/>
                  <p:pic>
                    <p:nvPicPr>
                      <p:cNvPr id="0" name="图片 17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39090" y="3951605"/>
                        <a:ext cx="3573145" cy="29063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直接箭头连接符 5"/>
          <p:cNvCxnSpPr/>
          <p:nvPr/>
        </p:nvCxnSpPr>
        <p:spPr>
          <a:xfrm>
            <a:off x="3690620" y="3373755"/>
            <a:ext cx="28575" cy="1216025"/>
          </a:xfrm>
          <a:prstGeom prst="straightConnector1">
            <a:avLst/>
          </a:prstGeom>
          <a:ln w="571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3719195" y="5401310"/>
            <a:ext cx="3476625" cy="10795"/>
          </a:xfrm>
          <a:prstGeom prst="straightConnector1">
            <a:avLst/>
          </a:prstGeom>
          <a:ln w="571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1"/>
          <p:cNvSpPr>
            <a:spLocks noGrp="1"/>
          </p:cNvSpPr>
          <p:nvPr/>
        </p:nvSpPr>
        <p:spPr>
          <a:xfrm>
            <a:off x="782320" y="5257165"/>
            <a:ext cx="3129915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全细胞记录 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aphicFrame>
        <p:nvGraphicFramePr>
          <p:cNvPr id="24" name="对象 23"/>
          <p:cNvGraphicFramePr/>
          <p:nvPr/>
        </p:nvGraphicFramePr>
        <p:xfrm>
          <a:off x="7661910" y="3951605"/>
          <a:ext cx="3791585" cy="29063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" name="" r:id="rId9" imgW="2190750" imgH="2047875" progId="Paint.Picture">
                  <p:embed/>
                </p:oleObj>
              </mc:Choice>
              <mc:Fallback>
                <p:oleObj name="" r:id="rId9" imgW="2190750" imgH="2047875" progId="Paint.Picture">
                  <p:embed/>
                  <p:pic>
                    <p:nvPicPr>
                      <p:cNvPr id="0" name="图片 24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661910" y="3951605"/>
                        <a:ext cx="3791585" cy="29063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11"/>
          <p:cNvSpPr>
            <a:spLocks noGrp="1"/>
          </p:cNvSpPr>
          <p:nvPr/>
        </p:nvSpPr>
        <p:spPr>
          <a:xfrm>
            <a:off x="7827010" y="5257165"/>
            <a:ext cx="3129915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膜外向外记录 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6" grpId="0"/>
      <p:bldP spid="20" grpId="0"/>
      <p:bldP spid="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59" name="组合 58"/>
          <p:cNvGrpSpPr/>
          <p:nvPr/>
        </p:nvGrpSpPr>
        <p:grpSpPr>
          <a:xfrm>
            <a:off x="742950" y="304165"/>
            <a:ext cx="4678045" cy="2822575"/>
            <a:chOff x="1170" y="479"/>
            <a:chExt cx="7367" cy="4445"/>
          </a:xfrm>
        </p:grpSpPr>
        <p:grpSp>
          <p:nvGrpSpPr>
            <p:cNvPr id="56" name="组合 55"/>
            <p:cNvGrpSpPr/>
            <p:nvPr/>
          </p:nvGrpSpPr>
          <p:grpSpPr>
            <a:xfrm>
              <a:off x="1170" y="479"/>
              <a:ext cx="7367" cy="4445"/>
              <a:chOff x="1170" y="479"/>
              <a:chExt cx="7367" cy="4445"/>
            </a:xfrm>
          </p:grpSpPr>
          <p:graphicFrame>
            <p:nvGraphicFramePr>
              <p:cNvPr id="10" name="对象 9"/>
              <p:cNvGraphicFramePr/>
              <p:nvPr/>
            </p:nvGraphicFramePr>
            <p:xfrm>
              <a:off x="1170" y="479"/>
              <a:ext cx="7367" cy="444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" name="" r:id="rId1" imgW="3476625" imgH="2209800" progId="Paint.Picture">
                      <p:embed/>
                    </p:oleObj>
                  </mc:Choice>
                  <mc:Fallback>
                    <p:oleObj name="" r:id="rId1" imgW="3476625" imgH="2209800" progId="Paint.Picture">
                      <p:embed/>
                      <p:pic>
                        <p:nvPicPr>
                          <p:cNvPr id="0" name="图片 10"/>
                          <p:cNvPicPr/>
                          <p:nvPr/>
                        </p:nvPicPr>
                        <p:blipFill>
                          <a:blip r:embed="rId2"/>
                          <a:stretch>
                            <a:fillRect/>
                          </a:stretch>
                        </p:blipFill>
                        <p:spPr>
                          <a:xfrm>
                            <a:off x="1170" y="479"/>
                            <a:ext cx="7367" cy="444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5" name="文本框 24"/>
              <p:cNvSpPr txBox="1"/>
              <p:nvPr/>
            </p:nvSpPr>
            <p:spPr>
              <a:xfrm>
                <a:off x="2984" y="1141"/>
                <a:ext cx="906" cy="12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4400" b="1"/>
                  <a:t>-</a:t>
                </a:r>
                <a:endParaRPr lang="en-US" altLang="zh-CN" sz="4400" b="1"/>
              </a:p>
            </p:txBody>
          </p:sp>
          <p:sp>
            <p:nvSpPr>
              <p:cNvPr id="24" name="文本框 23"/>
              <p:cNvSpPr txBox="1"/>
              <p:nvPr/>
            </p:nvSpPr>
            <p:spPr>
              <a:xfrm>
                <a:off x="2984" y="1735"/>
                <a:ext cx="906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3200" b="1"/>
                  <a:t>+</a:t>
                </a:r>
                <a:endParaRPr lang="en-US" altLang="zh-CN" sz="3200" b="1"/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5582" y="1253"/>
                <a:ext cx="906" cy="12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4400" b="1"/>
                  <a:t>-</a:t>
                </a:r>
                <a:endParaRPr lang="en-US" altLang="zh-CN" sz="4400" b="1"/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5532" y="1869"/>
                <a:ext cx="906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 sz="3200" b="1"/>
                  <a:t>+</a:t>
                </a:r>
                <a:endParaRPr lang="en-US" altLang="zh-CN" sz="3200" b="1"/>
              </a:p>
            </p:txBody>
          </p:sp>
        </p:grpSp>
        <p:sp>
          <p:nvSpPr>
            <p:cNvPr id="57" name="文本框 56"/>
            <p:cNvSpPr txBox="1"/>
            <p:nvPr/>
          </p:nvSpPr>
          <p:spPr>
            <a:xfrm>
              <a:off x="3256" y="1527"/>
              <a:ext cx="1251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2400" b="1"/>
                <a:t>A</a:t>
              </a:r>
              <a:r>
                <a:rPr lang="en-US" altLang="zh-CN" sz="2400" b="1" baseline="-25000"/>
                <a:t>1</a:t>
              </a:r>
              <a:endParaRPr lang="en-US" altLang="zh-CN" sz="2400" b="1" baseline="-25000"/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5808" y="1703"/>
              <a:ext cx="1251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2400" b="1"/>
                <a:t>A</a:t>
              </a:r>
              <a:r>
                <a:rPr lang="en-US" altLang="zh-CN" sz="2400" b="1" baseline="-25000"/>
                <a:t>2</a:t>
              </a:r>
              <a:endParaRPr lang="en-US" altLang="zh-CN" sz="2400" b="1" baseline="-25000"/>
            </a:p>
          </p:txBody>
        </p:sp>
      </p:grpSp>
      <p:graphicFrame>
        <p:nvGraphicFramePr>
          <p:cNvPr id="38" name="对象 37"/>
          <p:cNvGraphicFramePr/>
          <p:nvPr/>
        </p:nvGraphicFramePr>
        <p:xfrm>
          <a:off x="7331710" y="2785745"/>
          <a:ext cx="4286250" cy="39604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" name="" r:id="rId3" imgW="3028950" imgH="2924175" progId="Paint.Picture">
                  <p:embed/>
                </p:oleObj>
              </mc:Choice>
              <mc:Fallback>
                <p:oleObj name="" r:id="rId3" imgW="3028950" imgH="2924175" progId="Paint.Picture">
                  <p:embed/>
                  <p:pic>
                    <p:nvPicPr>
                      <p:cNvPr id="0" name="图片 3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31710" y="2785745"/>
                        <a:ext cx="4286250" cy="39604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/>
          <p:cNvGraphicFramePr/>
          <p:nvPr>
            <p:custDataLst>
              <p:tags r:id="rId5"/>
            </p:custDataLst>
          </p:nvPr>
        </p:nvGraphicFramePr>
        <p:xfrm>
          <a:off x="1194435" y="3126740"/>
          <a:ext cx="5935345" cy="361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" name="" r:id="rId6" imgW="4619625" imgH="2714625" progId="Paint.Picture">
                  <p:embed/>
                </p:oleObj>
              </mc:Choice>
              <mc:Fallback>
                <p:oleObj name="" r:id="rId6" imgW="4619625" imgH="2714625" progId="Paint.Picture">
                  <p:embed/>
                  <p:pic>
                    <p:nvPicPr>
                      <p:cNvPr id="0" name="图片 4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194435" y="3126740"/>
                        <a:ext cx="5935345" cy="3619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文本框 11"/>
          <p:cNvSpPr txBox="1"/>
          <p:nvPr/>
        </p:nvSpPr>
        <p:spPr>
          <a:xfrm>
            <a:off x="3146425" y="5926455"/>
            <a:ext cx="9874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细胞</a:t>
            </a:r>
            <a:endParaRPr lang="zh-CN" altLang="en-US" sz="2800" b="1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Rectangle 11"/>
          <p:cNvSpPr>
            <a:spLocks noGrp="1"/>
          </p:cNvSpPr>
          <p:nvPr/>
        </p:nvSpPr>
        <p:spPr>
          <a:xfrm>
            <a:off x="1435100" y="5499100"/>
            <a:ext cx="1368425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外液</a:t>
            </a:r>
            <a:endParaRPr lang="zh-CN" altLang="en-US" sz="3200" b="1" dirty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850900" y="4502150"/>
            <a:ext cx="1057910" cy="1156970"/>
            <a:chOff x="1340" y="7090"/>
            <a:chExt cx="1666" cy="1822"/>
          </a:xfrm>
        </p:grpSpPr>
        <p:cxnSp>
          <p:nvCxnSpPr>
            <p:cNvPr id="14" name="直接连接符 13"/>
            <p:cNvCxnSpPr/>
            <p:nvPr/>
          </p:nvCxnSpPr>
          <p:spPr>
            <a:xfrm flipV="1">
              <a:off x="3006" y="7090"/>
              <a:ext cx="0" cy="182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H="1">
              <a:off x="1340" y="7111"/>
              <a:ext cx="1644" cy="2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V="1">
              <a:off x="1364" y="7133"/>
              <a:ext cx="7" cy="93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组合 54"/>
          <p:cNvGrpSpPr/>
          <p:nvPr/>
        </p:nvGrpSpPr>
        <p:grpSpPr>
          <a:xfrm>
            <a:off x="624205" y="5147310"/>
            <a:ext cx="508000" cy="211455"/>
            <a:chOff x="983" y="8088"/>
            <a:chExt cx="800" cy="333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983" y="8088"/>
              <a:ext cx="800" cy="2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251" y="8421"/>
              <a:ext cx="24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1155" y="8271"/>
              <a:ext cx="476" cy="2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" name="直接箭头连接符 20"/>
          <p:cNvCxnSpPr/>
          <p:nvPr/>
        </p:nvCxnSpPr>
        <p:spPr>
          <a:xfrm flipV="1">
            <a:off x="4787900" y="4416425"/>
            <a:ext cx="2610485" cy="80454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11"/>
          <p:cNvSpPr>
            <a:spLocks noGrp="1"/>
          </p:cNvSpPr>
          <p:nvPr/>
        </p:nvSpPr>
        <p:spPr>
          <a:xfrm>
            <a:off x="4884420" y="5425440"/>
            <a:ext cx="1974215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高阻封接</a:t>
            </a:r>
            <a:endParaRPr lang="zh-CN" altLang="en-US" sz="3200" b="1" dirty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23" name="直接箭头连接符 22"/>
          <p:cNvCxnSpPr/>
          <p:nvPr/>
        </p:nvCxnSpPr>
        <p:spPr>
          <a:xfrm>
            <a:off x="4011295" y="5742940"/>
            <a:ext cx="974090" cy="18351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11"/>
          <p:cNvSpPr>
            <a:spLocks noGrp="1"/>
          </p:cNvSpPr>
          <p:nvPr/>
        </p:nvSpPr>
        <p:spPr>
          <a:xfrm>
            <a:off x="4392295" y="1508125"/>
            <a:ext cx="1974215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V</a:t>
            </a:r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cmd1</a:t>
            </a:r>
            <a:endParaRPr lang="en-US" altLang="zh-CN" sz="32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1" name="流程图: 联系 40"/>
          <p:cNvSpPr/>
          <p:nvPr/>
        </p:nvSpPr>
        <p:spPr>
          <a:xfrm>
            <a:off x="1435100" y="1086485"/>
            <a:ext cx="180975" cy="15113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0" name="Rectangle 11"/>
          <p:cNvSpPr>
            <a:spLocks noGrp="1"/>
          </p:cNvSpPr>
          <p:nvPr/>
        </p:nvSpPr>
        <p:spPr>
          <a:xfrm>
            <a:off x="253365" y="569595"/>
            <a:ext cx="1083310" cy="807085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>
            <a:scene3d>
              <a:camera prst="orthographicFront"/>
              <a:lightRig rig="threePt" dir="t"/>
            </a:scene3d>
          </a:bodyPr>
          <a:p>
            <a:pPr>
              <a:lnSpc>
                <a:spcPct val="90000"/>
              </a:lnSpc>
            </a:pPr>
            <a:r>
              <a:rPr lang="en-US" altLang="zh-CN" sz="2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Vcmd1</a:t>
            </a:r>
            <a:endParaRPr lang="en-US" altLang="zh-CN" sz="24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31" name="直接连接符 30"/>
          <p:cNvCxnSpPr/>
          <p:nvPr/>
        </p:nvCxnSpPr>
        <p:spPr>
          <a:xfrm flipH="1">
            <a:off x="1941830" y="2630805"/>
            <a:ext cx="1043940" cy="13970"/>
          </a:xfrm>
          <a:prstGeom prst="line">
            <a:avLst/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11"/>
          <p:cNvSpPr>
            <a:spLocks noGrp="1"/>
          </p:cNvSpPr>
          <p:nvPr/>
        </p:nvSpPr>
        <p:spPr>
          <a:xfrm>
            <a:off x="2187575" y="2501900"/>
            <a:ext cx="890270" cy="807085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>
            <a:scene3d>
              <a:camera prst="orthographicFront"/>
              <a:lightRig rig="threePt" dir="t"/>
            </a:scene3d>
          </a:bodyPr>
          <a:p>
            <a:pPr>
              <a:lnSpc>
                <a:spcPct val="90000"/>
              </a:lnSpc>
            </a:pPr>
            <a:r>
              <a:rPr lang="en-US" altLang="zh-CN" sz="2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Ip</a:t>
            </a:r>
            <a:endParaRPr lang="en-US" altLang="zh-CN" sz="24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33" name="Rectangle 11"/>
          <p:cNvSpPr>
            <a:spLocks noGrp="1"/>
          </p:cNvSpPr>
          <p:nvPr/>
        </p:nvSpPr>
        <p:spPr>
          <a:xfrm>
            <a:off x="1367155" y="58420"/>
            <a:ext cx="1083310" cy="807085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>
            <a:scene3d>
              <a:camera prst="orthographicFront"/>
              <a:lightRig rig="threePt" dir="t"/>
            </a:scene3d>
          </a:bodyPr>
          <a:p>
            <a:pPr>
              <a:lnSpc>
                <a:spcPct val="90000"/>
              </a:lnSpc>
            </a:pPr>
            <a:r>
              <a:rPr lang="en-US" altLang="zh-CN" sz="2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Im</a:t>
            </a:r>
            <a:endParaRPr lang="en-US" altLang="zh-CN" sz="24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34" name="Rectangle 11"/>
          <p:cNvSpPr>
            <a:spLocks noGrp="1"/>
          </p:cNvSpPr>
          <p:nvPr/>
        </p:nvSpPr>
        <p:spPr>
          <a:xfrm>
            <a:off x="7802880" y="4618355"/>
            <a:ext cx="1083310" cy="807085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>
            <a:scene3d>
              <a:camera prst="orthographicFront"/>
              <a:lightRig rig="threePt" dir="t"/>
            </a:scene3d>
          </a:bodyPr>
          <a:p>
            <a:pPr>
              <a:lnSpc>
                <a:spcPct val="90000"/>
              </a:lnSpc>
            </a:pPr>
            <a:r>
              <a:rPr lang="en-US" altLang="zh-CN" sz="2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Rm</a:t>
            </a:r>
            <a:endParaRPr lang="en-US" altLang="zh-CN" sz="24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35" name="Rectangle 11"/>
          <p:cNvSpPr>
            <a:spLocks noGrp="1"/>
          </p:cNvSpPr>
          <p:nvPr/>
        </p:nvSpPr>
        <p:spPr>
          <a:xfrm>
            <a:off x="9482455" y="2786380"/>
            <a:ext cx="1083310" cy="835025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>
            <a:scene3d>
              <a:camera prst="orthographicFront"/>
              <a:lightRig rig="threePt" dir="t"/>
            </a:scene3d>
          </a:bodyPr>
          <a:p>
            <a:pPr>
              <a:lnSpc>
                <a:spcPct val="90000"/>
              </a:lnSpc>
            </a:pPr>
            <a:r>
              <a:rPr lang="en-US" altLang="zh-CN" sz="2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Ip</a:t>
            </a:r>
            <a:endParaRPr lang="en-US" altLang="zh-CN" sz="24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36" name="Rectangle 11"/>
          <p:cNvSpPr>
            <a:spLocks noGrp="1"/>
          </p:cNvSpPr>
          <p:nvPr/>
        </p:nvSpPr>
        <p:spPr>
          <a:xfrm>
            <a:off x="9482455" y="3415665"/>
            <a:ext cx="1083310" cy="807085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>
            <a:scene3d>
              <a:camera prst="orthographicFront"/>
              <a:lightRig rig="threePt" dir="t"/>
            </a:scene3d>
          </a:bodyPr>
          <a:p>
            <a:pPr>
              <a:lnSpc>
                <a:spcPct val="90000"/>
              </a:lnSpc>
            </a:pPr>
            <a:r>
              <a:rPr lang="en-US" altLang="zh-CN" sz="2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Rp</a:t>
            </a:r>
            <a:endParaRPr lang="en-US" altLang="zh-CN" sz="24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37" name="Rectangle 11"/>
          <p:cNvSpPr>
            <a:spLocks noGrp="1"/>
          </p:cNvSpPr>
          <p:nvPr/>
        </p:nvSpPr>
        <p:spPr>
          <a:xfrm>
            <a:off x="8661400" y="4222750"/>
            <a:ext cx="1083310" cy="807085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>
            <a:scene3d>
              <a:camera prst="orthographicFront"/>
              <a:lightRig rig="threePt" dir="t"/>
            </a:scene3d>
          </a:bodyPr>
          <a:p>
            <a:pPr>
              <a:lnSpc>
                <a:spcPct val="90000"/>
              </a:lnSpc>
            </a:pPr>
            <a:r>
              <a:rPr lang="en-US" altLang="zh-CN" sz="2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Ip=Im</a:t>
            </a:r>
            <a:endParaRPr lang="en-US" altLang="zh-CN" sz="24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40" name="Rectangle 11"/>
          <p:cNvSpPr>
            <a:spLocks noGrp="1"/>
          </p:cNvSpPr>
          <p:nvPr/>
        </p:nvSpPr>
        <p:spPr>
          <a:xfrm>
            <a:off x="1913255" y="59690"/>
            <a:ext cx="1083310" cy="807085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>
            <a:scene3d>
              <a:camera prst="orthographicFront"/>
              <a:lightRig rig="threePt" dir="t"/>
            </a:scene3d>
          </a:bodyPr>
          <a:p>
            <a:pPr>
              <a:lnSpc>
                <a:spcPct val="90000"/>
              </a:lnSpc>
            </a:pPr>
            <a:r>
              <a:rPr lang="en-US" altLang="zh-CN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R</a:t>
            </a:r>
            <a:r>
              <a:rPr lang="en-US" altLang="zh-CN" sz="20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f1</a:t>
            </a:r>
            <a:endParaRPr lang="en-US" altLang="zh-CN" sz="20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42" name="流程图: 联系 41"/>
          <p:cNvSpPr/>
          <p:nvPr/>
        </p:nvSpPr>
        <p:spPr>
          <a:xfrm>
            <a:off x="2815590" y="1171575"/>
            <a:ext cx="180975" cy="15113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3" name="Rectangle 11"/>
          <p:cNvSpPr>
            <a:spLocks noGrp="1"/>
          </p:cNvSpPr>
          <p:nvPr/>
        </p:nvSpPr>
        <p:spPr>
          <a:xfrm>
            <a:off x="2937510" y="683895"/>
            <a:ext cx="767715" cy="72263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V</a:t>
            </a:r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altLang="zh-CN" sz="32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44" name="图片 2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69915" y="95250"/>
            <a:ext cx="3647440" cy="789940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Rectangle 11"/>
          <p:cNvSpPr>
            <a:spLocks noGrp="1"/>
          </p:cNvSpPr>
          <p:nvPr/>
        </p:nvSpPr>
        <p:spPr>
          <a:xfrm>
            <a:off x="4505325" y="739775"/>
            <a:ext cx="767715" cy="72263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en-US" alt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V</a:t>
            </a:r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altLang="zh-CN" sz="32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46" name="图片 2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43245" y="915670"/>
            <a:ext cx="3674745" cy="791210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矩形 13"/>
          <p:cNvSpPr/>
          <p:nvPr/>
        </p:nvSpPr>
        <p:spPr>
          <a:xfrm>
            <a:off x="5643245" y="104775"/>
            <a:ext cx="3674110" cy="1591310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txBody>
          <a:bodyPr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8" name="图片 2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410700" y="473710"/>
            <a:ext cx="2781300" cy="776605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椭圆 48"/>
          <p:cNvSpPr/>
          <p:nvPr/>
        </p:nvSpPr>
        <p:spPr>
          <a:xfrm>
            <a:off x="4192905" y="1706880"/>
            <a:ext cx="1507490" cy="722630"/>
          </a:xfrm>
          <a:prstGeom prst="ellipse">
            <a:avLst/>
          </a:prstGeom>
          <a:noFill/>
          <a:ln w="762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8661400" y="5059680"/>
            <a:ext cx="766445" cy="597535"/>
          </a:xfrm>
          <a:prstGeom prst="ellipse">
            <a:avLst/>
          </a:prstGeom>
          <a:noFill/>
          <a:ln w="762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9368155" y="521970"/>
            <a:ext cx="698500" cy="722630"/>
          </a:xfrm>
          <a:prstGeom prst="ellipse">
            <a:avLst/>
          </a:prstGeom>
          <a:noFill/>
          <a:ln w="76200">
            <a:solidFill>
              <a:schemeClr val="accent1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52" name="组合 51"/>
          <p:cNvGrpSpPr/>
          <p:nvPr/>
        </p:nvGrpSpPr>
        <p:grpSpPr>
          <a:xfrm>
            <a:off x="10657840" y="1235710"/>
            <a:ext cx="960755" cy="130175"/>
            <a:chOff x="11393" y="3472"/>
            <a:chExt cx="4330" cy="206"/>
          </a:xfrm>
        </p:grpSpPr>
        <p:cxnSp>
          <p:nvCxnSpPr>
            <p:cNvPr id="9222" name="直接连接符 10"/>
            <p:cNvCxnSpPr/>
            <p:nvPr/>
          </p:nvCxnSpPr>
          <p:spPr>
            <a:xfrm flipV="1">
              <a:off x="11419" y="3472"/>
              <a:ext cx="4304" cy="7"/>
            </a:xfrm>
            <a:prstGeom prst="line">
              <a:avLst/>
            </a:prstGeom>
            <a:ln w="57150" cap="flat" cmpd="sng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223" name="直接连接符 11"/>
            <p:cNvCxnSpPr/>
            <p:nvPr/>
          </p:nvCxnSpPr>
          <p:spPr>
            <a:xfrm flipV="1">
              <a:off x="11393" y="3672"/>
              <a:ext cx="4304" cy="7"/>
            </a:xfrm>
            <a:prstGeom prst="line">
              <a:avLst/>
            </a:prstGeom>
            <a:ln w="57150" cap="flat" cmpd="sng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aphicFrame>
        <p:nvGraphicFramePr>
          <p:cNvPr id="85" name="Object 54"/>
          <p:cNvGraphicFramePr>
            <a:graphicFrameLocks noChangeAspect="1"/>
          </p:cNvGraphicFramePr>
          <p:nvPr/>
        </p:nvGraphicFramePr>
        <p:xfrm>
          <a:off x="6172835" y="1922780"/>
          <a:ext cx="5233035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1" imgW="1181100" imgH="228600" progId="Equation.3">
                  <p:embed/>
                </p:oleObj>
              </mc:Choice>
              <mc:Fallback>
                <p:oleObj name="" r:id="rId11" imgW="1181100" imgH="228600" progId="Equation.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172835" y="1922780"/>
                        <a:ext cx="5233035" cy="7493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" name="矩形 13"/>
          <p:cNvSpPr/>
          <p:nvPr/>
        </p:nvSpPr>
        <p:spPr>
          <a:xfrm flipV="1">
            <a:off x="6172200" y="1866900"/>
            <a:ext cx="5142865" cy="849630"/>
          </a:xfrm>
          <a:prstGeom prst="rect">
            <a:avLst/>
          </a:prstGeom>
          <a:noFill/>
          <a:ln w="57150" cap="flat" cmpd="sng">
            <a:solidFill>
              <a:srgbClr val="5F9909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0" name="Rectangle 11"/>
          <p:cNvSpPr>
            <a:spLocks noGrp="1"/>
          </p:cNvSpPr>
          <p:nvPr/>
        </p:nvSpPr>
        <p:spPr>
          <a:xfrm>
            <a:off x="8691880" y="4956810"/>
            <a:ext cx="1083310" cy="807085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>
            <a:scene3d>
              <a:camera prst="orthographicFront"/>
              <a:lightRig rig="threePt" dir="t"/>
            </a:scene3d>
          </a:bodyPr>
          <a:p>
            <a:pPr>
              <a:lnSpc>
                <a:spcPct val="90000"/>
              </a:lnSpc>
            </a:pPr>
            <a:r>
              <a:rPr lang="en-US" altLang="zh-CN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Im</a:t>
            </a:r>
            <a:endParaRPr lang="en-US" altLang="zh-CN" sz="28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2" name="Rectangle 11"/>
          <p:cNvSpPr>
            <a:spLocks noGrp="1"/>
          </p:cNvSpPr>
          <p:nvPr/>
        </p:nvSpPr>
        <p:spPr>
          <a:xfrm>
            <a:off x="10529570" y="4618355"/>
            <a:ext cx="1083310" cy="807085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>
            <a:scene3d>
              <a:camera prst="orthographicFront"/>
              <a:lightRig rig="threePt" dir="t"/>
            </a:scene3d>
          </a:bodyPr>
          <a:p>
            <a:pPr>
              <a:lnSpc>
                <a:spcPct val="90000"/>
              </a:lnSpc>
            </a:pPr>
            <a:r>
              <a:rPr lang="en-US" altLang="zh-CN" sz="2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Cm</a:t>
            </a:r>
            <a:endParaRPr lang="en-US" altLang="zh-CN" sz="24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5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8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0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6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7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3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0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1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7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5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1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3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8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3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4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5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6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2" grpId="0"/>
      <p:bldP spid="29" grpId="0"/>
      <p:bldP spid="41" grpId="0" bldLvl="0" animBg="1"/>
      <p:bldP spid="41" grpId="1" animBg="1"/>
      <p:bldP spid="30" grpId="0"/>
      <p:bldP spid="32" grpId="0"/>
      <p:bldP spid="33" grpId="0"/>
      <p:bldP spid="34" grpId="0"/>
      <p:bldP spid="35" grpId="0"/>
      <p:bldP spid="36" grpId="0"/>
      <p:bldP spid="37" grpId="0"/>
      <p:bldP spid="40" grpId="0"/>
      <p:bldP spid="42" grpId="0" bldLvl="0" animBg="1"/>
      <p:bldP spid="42" grpId="1" animBg="1"/>
      <p:bldP spid="43" grpId="0"/>
      <p:bldP spid="45" grpId="0"/>
      <p:bldP spid="47" grpId="0" bldLvl="0" animBg="1"/>
      <p:bldP spid="49" grpId="0" bldLvl="0" animBg="1"/>
      <p:bldP spid="50" grpId="0" bldLvl="0" animBg="1"/>
      <p:bldP spid="51" grpId="0" bldLvl="0" animBg="1"/>
      <p:bldP spid="54" grpId="0" bldLvl="0" animBg="1"/>
      <p:bldP spid="12" grpId="0"/>
      <p:bldP spid="60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38631" y="1653181"/>
            <a:ext cx="4368883" cy="2945214"/>
          </a:xfrm>
          <a:prstGeom prst="rect">
            <a:avLst/>
          </a:prstGeom>
        </p:spPr>
      </p:pic>
      <p:sp>
        <p:nvSpPr>
          <p:cNvPr id="4" name="直角三角形 3"/>
          <p:cNvSpPr/>
          <p:nvPr/>
        </p:nvSpPr>
        <p:spPr>
          <a:xfrm>
            <a:off x="1617044" y="3125788"/>
            <a:ext cx="496801" cy="642703"/>
          </a:xfrm>
          <a:prstGeom prst="rtTriangle">
            <a:avLst/>
          </a:prstGeom>
          <a:solidFill>
            <a:srgbClr val="5F99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486E1E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276975" y="232410"/>
            <a:ext cx="1223645" cy="984250"/>
            <a:chOff x="9963" y="2814"/>
            <a:chExt cx="1927" cy="1550"/>
          </a:xfrm>
        </p:grpSpPr>
        <p:sp>
          <p:nvSpPr>
            <p:cNvPr id="13" name="椭圆 12"/>
            <p:cNvSpPr/>
            <p:nvPr/>
          </p:nvSpPr>
          <p:spPr>
            <a:xfrm>
              <a:off x="9963" y="2814"/>
              <a:ext cx="1611" cy="1551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86E1E"/>
                </a:solidFill>
              </a:endParaRPr>
            </a:p>
          </p:txBody>
        </p:sp>
        <p:sp>
          <p:nvSpPr>
            <p:cNvPr id="17" name="文本框 22"/>
            <p:cNvSpPr txBox="1">
              <a:spLocks noChangeArrowheads="1"/>
            </p:cNvSpPr>
            <p:nvPr/>
          </p:nvSpPr>
          <p:spPr bwMode="auto">
            <a:xfrm>
              <a:off x="10342" y="3130"/>
              <a:ext cx="1549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 b="1">
                  <a:solidFill>
                    <a:srgbClr val="486E1E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01</a:t>
              </a:r>
              <a:endParaRPr lang="en-US" altLang="zh-CN" sz="3200" b="1">
                <a:solidFill>
                  <a:srgbClr val="486E1E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文本框 28"/>
          <p:cNvSpPr txBox="1">
            <a:spLocks noChangeArrowheads="1"/>
          </p:cNvSpPr>
          <p:nvPr/>
        </p:nvSpPr>
        <p:spPr bwMode="auto">
          <a:xfrm>
            <a:off x="2201863" y="2908300"/>
            <a:ext cx="188277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b="1">
                <a:solidFill>
                  <a:srgbClr val="486E1E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sym typeface="Arial" panose="020B0604020202020204" pitchFamily="34" charset="0"/>
              </a:rPr>
              <a:t>目录</a:t>
            </a:r>
            <a:endParaRPr lang="zh-CN" altLang="en-US" sz="6600" b="1">
              <a:solidFill>
                <a:srgbClr val="486E1E"/>
              </a:solidFill>
              <a:latin typeface="方正启体简体" panose="03000509000000000000" pitchFamily="65" charset="-122"/>
              <a:ea typeface="方正启体简体" panose="03000509000000000000" pitchFamily="65" charset="-122"/>
              <a:sym typeface="Arial" panose="020B0604020202020204" pitchFamily="34" charset="0"/>
            </a:endParaRPr>
          </a:p>
        </p:txBody>
      </p:sp>
      <p:sp>
        <p:nvSpPr>
          <p:cNvPr id="22" name="直角三角形 21"/>
          <p:cNvSpPr/>
          <p:nvPr/>
        </p:nvSpPr>
        <p:spPr>
          <a:xfrm rot="10800000">
            <a:off x="4257675" y="3125788"/>
            <a:ext cx="476250" cy="561975"/>
          </a:xfrm>
          <a:prstGeom prst="rtTriangle">
            <a:avLst/>
          </a:prstGeom>
          <a:solidFill>
            <a:srgbClr val="5F99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486E1E"/>
              </a:solidFill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041" b="60428"/>
          <a:stretch>
            <a:fillRect/>
          </a:stretch>
        </p:blipFill>
        <p:spPr>
          <a:xfrm>
            <a:off x="-823495" y="-746610"/>
            <a:ext cx="3392265" cy="2533455"/>
          </a:xfrm>
          <a:prstGeom prst="rect">
            <a:avLst/>
          </a:prstGeom>
        </p:spPr>
      </p:pic>
      <p:sp>
        <p:nvSpPr>
          <p:cNvPr id="3" name="Rectangle 11"/>
          <p:cNvSpPr>
            <a:spLocks noGrp="1"/>
          </p:cNvSpPr>
          <p:nvPr/>
        </p:nvSpPr>
        <p:spPr>
          <a:xfrm>
            <a:off x="7790180" y="2606675"/>
            <a:ext cx="2692400" cy="1457325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实验原理 </a:t>
            </a:r>
            <a:endParaRPr lang="zh-CN" altLang="en-US" sz="4400" b="1" dirty="0">
              <a:solidFill>
                <a:schemeClr val="accent6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377305" y="1517650"/>
            <a:ext cx="1224280" cy="984885"/>
            <a:chOff x="9963" y="2814"/>
            <a:chExt cx="1928" cy="1551"/>
          </a:xfrm>
        </p:grpSpPr>
        <p:sp>
          <p:nvSpPr>
            <p:cNvPr id="6" name="椭圆 5"/>
            <p:cNvSpPr/>
            <p:nvPr/>
          </p:nvSpPr>
          <p:spPr>
            <a:xfrm>
              <a:off x="9963" y="2814"/>
              <a:ext cx="1611" cy="1551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86E1E"/>
                </a:solidFill>
              </a:endParaRPr>
            </a:p>
          </p:txBody>
        </p:sp>
        <p:sp>
          <p:nvSpPr>
            <p:cNvPr id="7" name="文本框 22"/>
            <p:cNvSpPr txBox="1">
              <a:spLocks noChangeArrowheads="1"/>
            </p:cNvSpPr>
            <p:nvPr/>
          </p:nvSpPr>
          <p:spPr bwMode="auto">
            <a:xfrm>
              <a:off x="10342" y="3130"/>
              <a:ext cx="1549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 b="1">
                  <a:solidFill>
                    <a:srgbClr val="486E1E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02</a:t>
              </a:r>
              <a:endParaRPr lang="en-US" altLang="zh-CN" sz="3200" b="1">
                <a:solidFill>
                  <a:srgbClr val="486E1E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Rectangle 11"/>
          <p:cNvSpPr>
            <a:spLocks noGrp="1"/>
          </p:cNvSpPr>
          <p:nvPr/>
        </p:nvSpPr>
        <p:spPr>
          <a:xfrm>
            <a:off x="7790180" y="1281430"/>
            <a:ext cx="2692400" cy="1457325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实验目的 </a:t>
            </a:r>
            <a:endParaRPr lang="zh-CN" altLang="en-US" sz="4400" b="1" dirty="0">
              <a:solidFill>
                <a:schemeClr val="accent6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377305" y="2842895"/>
            <a:ext cx="1224280" cy="984885"/>
            <a:chOff x="9963" y="2814"/>
            <a:chExt cx="1928" cy="1551"/>
          </a:xfrm>
        </p:grpSpPr>
        <p:sp>
          <p:nvSpPr>
            <p:cNvPr id="10" name="椭圆 9"/>
            <p:cNvSpPr/>
            <p:nvPr/>
          </p:nvSpPr>
          <p:spPr>
            <a:xfrm>
              <a:off x="9963" y="2814"/>
              <a:ext cx="1611" cy="1551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86E1E"/>
                </a:solidFill>
              </a:endParaRPr>
            </a:p>
          </p:txBody>
        </p:sp>
        <p:sp>
          <p:nvSpPr>
            <p:cNvPr id="11" name="文本框 22"/>
            <p:cNvSpPr txBox="1">
              <a:spLocks noChangeArrowheads="1"/>
            </p:cNvSpPr>
            <p:nvPr/>
          </p:nvSpPr>
          <p:spPr bwMode="auto">
            <a:xfrm>
              <a:off x="10342" y="3130"/>
              <a:ext cx="1549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 b="1">
                  <a:solidFill>
                    <a:srgbClr val="486E1E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03</a:t>
              </a:r>
              <a:endParaRPr lang="en-US" altLang="zh-CN" sz="3200" b="1">
                <a:solidFill>
                  <a:srgbClr val="486E1E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2" name="Rectangle 11"/>
          <p:cNvSpPr>
            <a:spLocks noGrp="1"/>
          </p:cNvSpPr>
          <p:nvPr/>
        </p:nvSpPr>
        <p:spPr>
          <a:xfrm>
            <a:off x="7790180" y="114300"/>
            <a:ext cx="2692400" cy="1457325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背景介绍 </a:t>
            </a:r>
            <a:endParaRPr lang="zh-CN" altLang="en-US" sz="4400" b="1" dirty="0">
              <a:solidFill>
                <a:schemeClr val="accent6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6377305" y="4300220"/>
            <a:ext cx="1224280" cy="984885"/>
            <a:chOff x="9963" y="2814"/>
            <a:chExt cx="1928" cy="1551"/>
          </a:xfrm>
        </p:grpSpPr>
        <p:sp>
          <p:nvSpPr>
            <p:cNvPr id="34" name="椭圆 33"/>
            <p:cNvSpPr/>
            <p:nvPr/>
          </p:nvSpPr>
          <p:spPr>
            <a:xfrm>
              <a:off x="9963" y="2814"/>
              <a:ext cx="1611" cy="1551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86E1E"/>
                </a:solidFill>
              </a:endParaRPr>
            </a:p>
          </p:txBody>
        </p:sp>
        <p:sp>
          <p:nvSpPr>
            <p:cNvPr id="35" name="文本框 22"/>
            <p:cNvSpPr txBox="1">
              <a:spLocks noChangeArrowheads="1"/>
            </p:cNvSpPr>
            <p:nvPr/>
          </p:nvSpPr>
          <p:spPr bwMode="auto">
            <a:xfrm>
              <a:off x="10342" y="3130"/>
              <a:ext cx="1549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 b="1">
                  <a:solidFill>
                    <a:srgbClr val="486E1E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04</a:t>
              </a:r>
              <a:endParaRPr lang="en-US" altLang="zh-CN" sz="3200" b="1">
                <a:solidFill>
                  <a:srgbClr val="486E1E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6" name="Rectangle 11"/>
          <p:cNvSpPr>
            <a:spLocks noGrp="1"/>
          </p:cNvSpPr>
          <p:nvPr/>
        </p:nvSpPr>
        <p:spPr>
          <a:xfrm>
            <a:off x="7790180" y="4064000"/>
            <a:ext cx="2692400" cy="1457325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操作演示 </a:t>
            </a:r>
            <a:endParaRPr lang="zh-CN" altLang="en-US" sz="4400" b="1" dirty="0">
              <a:solidFill>
                <a:schemeClr val="accent6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6276975" y="232410"/>
            <a:ext cx="1223645" cy="984250"/>
            <a:chOff x="9963" y="2814"/>
            <a:chExt cx="1927" cy="1550"/>
          </a:xfrm>
        </p:grpSpPr>
        <p:sp>
          <p:nvSpPr>
            <p:cNvPr id="38" name="椭圆 37"/>
            <p:cNvSpPr/>
            <p:nvPr/>
          </p:nvSpPr>
          <p:spPr>
            <a:xfrm>
              <a:off x="9963" y="2814"/>
              <a:ext cx="1611" cy="1551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86E1E"/>
                </a:solidFill>
              </a:endParaRPr>
            </a:p>
          </p:txBody>
        </p:sp>
        <p:sp>
          <p:nvSpPr>
            <p:cNvPr id="39" name="文本框 22"/>
            <p:cNvSpPr txBox="1">
              <a:spLocks noChangeArrowheads="1"/>
            </p:cNvSpPr>
            <p:nvPr/>
          </p:nvSpPr>
          <p:spPr bwMode="auto">
            <a:xfrm>
              <a:off x="10342" y="3130"/>
              <a:ext cx="1549" cy="919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 b="1">
                  <a:solidFill>
                    <a:srgbClr val="FF0000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01</a:t>
              </a:r>
              <a:endParaRPr lang="en-US" altLang="zh-CN" sz="3200" b="1">
                <a:solidFill>
                  <a:srgbClr val="FF0000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40" name="Rectangle 11"/>
          <p:cNvSpPr>
            <a:spLocks noGrp="1"/>
          </p:cNvSpPr>
          <p:nvPr/>
        </p:nvSpPr>
        <p:spPr>
          <a:xfrm>
            <a:off x="7810500" y="119380"/>
            <a:ext cx="2692400" cy="1457325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背景介绍 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6428105" y="5524500"/>
            <a:ext cx="1224280" cy="984885"/>
            <a:chOff x="9963" y="2814"/>
            <a:chExt cx="1928" cy="1551"/>
          </a:xfrm>
        </p:grpSpPr>
        <p:sp>
          <p:nvSpPr>
            <p:cNvPr id="43" name="椭圆 42"/>
            <p:cNvSpPr/>
            <p:nvPr/>
          </p:nvSpPr>
          <p:spPr>
            <a:xfrm>
              <a:off x="9963" y="2814"/>
              <a:ext cx="1611" cy="1551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86E1E"/>
                </a:solidFill>
              </a:endParaRPr>
            </a:p>
          </p:txBody>
        </p:sp>
        <p:sp>
          <p:nvSpPr>
            <p:cNvPr id="44" name="文本框 22"/>
            <p:cNvSpPr txBox="1">
              <a:spLocks noChangeArrowheads="1"/>
            </p:cNvSpPr>
            <p:nvPr/>
          </p:nvSpPr>
          <p:spPr bwMode="auto">
            <a:xfrm>
              <a:off x="10342" y="3130"/>
              <a:ext cx="1549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 b="1">
                  <a:solidFill>
                    <a:srgbClr val="486E1E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05</a:t>
              </a:r>
              <a:endParaRPr lang="en-US" altLang="zh-CN" sz="3200" b="1">
                <a:solidFill>
                  <a:srgbClr val="486E1E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Rectangle 11"/>
          <p:cNvSpPr>
            <a:spLocks noGrp="1"/>
          </p:cNvSpPr>
          <p:nvPr/>
        </p:nvSpPr>
        <p:spPr>
          <a:xfrm>
            <a:off x="7856220" y="5273040"/>
            <a:ext cx="3457575" cy="1457325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分析与讨论</a:t>
            </a:r>
            <a:r>
              <a:rPr lang="zh-CN" altLang="en-US" sz="4400" b="1" dirty="0">
                <a:solidFill>
                  <a:schemeClr val="accent6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endParaRPr lang="zh-CN" altLang="en-US" sz="4400" b="1" dirty="0">
              <a:solidFill>
                <a:schemeClr val="accent6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0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1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3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12" grpId="0"/>
      <p:bldP spid="36" grpId="0"/>
      <p:bldP spid="40" grpId="0"/>
      <p:bldP spid="4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图片 6" descr="C:\Users\18208\Desktop\河北曲线图\全细胞-对照改.png全细胞-对照改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273050" y="1812290"/>
            <a:ext cx="3771900" cy="40030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41" t="9403" r="64233" b="73728"/>
          <a:stretch>
            <a:fillRect/>
          </a:stretch>
        </p:blipFill>
        <p:spPr>
          <a:xfrm>
            <a:off x="0" y="30909"/>
            <a:ext cx="1110678" cy="929388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110740" y="264160"/>
            <a:ext cx="2628900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zh-CN" sz="4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实验原理</a:t>
            </a:r>
            <a:endParaRPr lang="zh-CN" altLang="zh-CN" sz="4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0" y="1242060"/>
            <a:ext cx="12145010" cy="47625"/>
          </a:xfrm>
          <a:prstGeom prst="line">
            <a:avLst/>
          </a:prstGeom>
          <a:ln w="38100">
            <a:solidFill>
              <a:srgbClr val="0045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20"/>
          <p:cNvSpPr txBox="1"/>
          <p:nvPr/>
        </p:nvSpPr>
        <p:spPr>
          <a:xfrm>
            <a:off x="1076960" y="291148"/>
            <a:ext cx="86995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Tx/>
            </a:pPr>
            <a:r>
              <a:rPr lang="en-US" altLang="zh-CN" sz="4400" dirty="0">
                <a:solidFill>
                  <a:srgbClr val="004578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03</a:t>
            </a:r>
            <a:endParaRPr lang="en-US" sz="4400" dirty="0">
              <a:solidFill>
                <a:srgbClr val="004578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0" name="Rectangle 11"/>
          <p:cNvSpPr>
            <a:spLocks noGrp="1"/>
          </p:cNvSpPr>
          <p:nvPr/>
        </p:nvSpPr>
        <p:spPr>
          <a:xfrm>
            <a:off x="4434840" y="149225"/>
            <a:ext cx="7830185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膜片钳系统的基本原理 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2" name="图片 5" descr="C:\Users\18208\Desktop\河北曲线图\全细胞-600nm改.png全细胞-600nm改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138930" y="2239010"/>
            <a:ext cx="3914775" cy="3577590"/>
          </a:xfrm>
          <a:prstGeom prst="rect">
            <a:avLst/>
          </a:prstGeom>
        </p:spPr>
      </p:pic>
      <p:pic>
        <p:nvPicPr>
          <p:cNvPr id="14" name="图片 7" descr="C:\Users\18208\Desktop\河北曲线图\全细胞-抑制剂改.png全细胞-抑制剂改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8272780" y="1812290"/>
            <a:ext cx="3589020" cy="4003675"/>
          </a:xfrm>
          <a:prstGeom prst="rect">
            <a:avLst/>
          </a:prstGeom>
        </p:spPr>
      </p:pic>
      <p:sp>
        <p:nvSpPr>
          <p:cNvPr id="15" name="Rectangle 11"/>
          <p:cNvSpPr>
            <a:spLocks noGrp="1"/>
          </p:cNvSpPr>
          <p:nvPr/>
        </p:nvSpPr>
        <p:spPr>
          <a:xfrm>
            <a:off x="802005" y="5590540"/>
            <a:ext cx="2028825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无钙外液 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Rectangle 11"/>
          <p:cNvSpPr>
            <a:spLocks noGrp="1"/>
          </p:cNvSpPr>
          <p:nvPr/>
        </p:nvSpPr>
        <p:spPr>
          <a:xfrm>
            <a:off x="4350385" y="5699760"/>
            <a:ext cx="3491865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3200" b="1" dirty="0">
                <a:solidFill>
                  <a:schemeClr val="accent5"/>
                </a:solidFill>
                <a:latin typeface="楷体" panose="02010609060101010101" charset="-122"/>
                <a:ea typeface="楷体" panose="02010609060101010101" charset="-122"/>
              </a:rPr>
              <a:t>600nM钙离子外液 </a:t>
            </a:r>
            <a:endParaRPr lang="zh-CN" altLang="en-US" sz="3200" b="1" dirty="0">
              <a:solidFill>
                <a:schemeClr val="accent5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Rectangle 11"/>
          <p:cNvSpPr>
            <a:spLocks noGrp="1"/>
          </p:cNvSpPr>
          <p:nvPr/>
        </p:nvSpPr>
        <p:spPr>
          <a:xfrm>
            <a:off x="8390890" y="5609590"/>
            <a:ext cx="3165475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离子通道抑制剂 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Rectangle 11"/>
          <p:cNvSpPr>
            <a:spLocks noGrp="1"/>
          </p:cNvSpPr>
          <p:nvPr/>
        </p:nvSpPr>
        <p:spPr>
          <a:xfrm>
            <a:off x="4434840" y="1242060"/>
            <a:ext cx="2398395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全细胞模式：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41" t="9403" r="64233" b="73728"/>
          <a:stretch>
            <a:fillRect/>
          </a:stretch>
        </p:blipFill>
        <p:spPr>
          <a:xfrm>
            <a:off x="0" y="30909"/>
            <a:ext cx="1110678" cy="929388"/>
          </a:xfrm>
          <a:prstGeom prst="rect">
            <a:avLst/>
          </a:prstGeom>
        </p:spPr>
      </p:pic>
      <p:sp>
        <p:nvSpPr>
          <p:cNvPr id="9219" name="文本框 6"/>
          <p:cNvSpPr txBox="1"/>
          <p:nvPr/>
        </p:nvSpPr>
        <p:spPr>
          <a:xfrm>
            <a:off x="2110740" y="264160"/>
            <a:ext cx="2628900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zh-CN" sz="4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实验原理</a:t>
            </a:r>
            <a:endParaRPr lang="zh-CN" altLang="zh-CN" sz="4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0" y="1242060"/>
            <a:ext cx="12145010" cy="47625"/>
          </a:xfrm>
          <a:prstGeom prst="line">
            <a:avLst/>
          </a:prstGeom>
          <a:ln w="38100">
            <a:solidFill>
              <a:srgbClr val="0045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椭圆 30"/>
          <p:cNvSpPr/>
          <p:nvPr/>
        </p:nvSpPr>
        <p:spPr>
          <a:xfrm rot="20605488">
            <a:off x="853505" y="62393"/>
            <a:ext cx="1213172" cy="1226099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200000" scaled="0"/>
          </a:gradFill>
          <a:ln w="25400">
            <a:gradFill flip="none" rotWithShape="1">
              <a:gsLst>
                <a:gs pos="0">
                  <a:schemeClr val="bg1"/>
                </a:gs>
                <a:gs pos="100000">
                  <a:srgbClr val="595959">
                    <a:lumMod val="55000"/>
                    <a:lumOff val="45000"/>
                  </a:srgbClr>
                </a:gs>
              </a:gsLst>
              <a:lin ang="2700000" scaled="1"/>
              <a:tileRect/>
            </a:gradFill>
          </a:ln>
          <a:effectLst>
            <a:outerShdw blurRad="571500" dist="482600" dir="7500000" sx="68000" sy="68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223" name="文本框 20"/>
          <p:cNvSpPr txBox="1"/>
          <p:nvPr/>
        </p:nvSpPr>
        <p:spPr>
          <a:xfrm>
            <a:off x="1076960" y="291148"/>
            <a:ext cx="86995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Tx/>
            </a:pPr>
            <a:r>
              <a:rPr lang="en-US" altLang="zh-CN" sz="4400" dirty="0">
                <a:solidFill>
                  <a:srgbClr val="004578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03</a:t>
            </a:r>
            <a:endParaRPr lang="en-US" sz="4400" dirty="0">
              <a:solidFill>
                <a:srgbClr val="004578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1" name="Rectangle 11"/>
          <p:cNvSpPr>
            <a:spLocks noGrp="1"/>
          </p:cNvSpPr>
          <p:nvPr/>
        </p:nvSpPr>
        <p:spPr>
          <a:xfrm>
            <a:off x="4434840" y="149225"/>
            <a:ext cx="7830185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膜片钳系统的基本原理 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5" name="图片 11" descr="全细胞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670685"/>
            <a:ext cx="5783580" cy="5071110"/>
          </a:xfrm>
          <a:prstGeom prst="rect">
            <a:avLst/>
          </a:prstGeom>
        </p:spPr>
      </p:pic>
      <p:sp>
        <p:nvSpPr>
          <p:cNvPr id="18" name="Rectangle 11"/>
          <p:cNvSpPr>
            <a:spLocks noGrp="1"/>
          </p:cNvSpPr>
          <p:nvPr/>
        </p:nvSpPr>
        <p:spPr>
          <a:xfrm>
            <a:off x="3803650" y="4908550"/>
            <a:ext cx="2398395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全细胞模式：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Rectangle 11"/>
          <p:cNvSpPr>
            <a:spLocks noGrp="1"/>
          </p:cNvSpPr>
          <p:nvPr/>
        </p:nvSpPr>
        <p:spPr>
          <a:xfrm>
            <a:off x="9542780" y="5254625"/>
            <a:ext cx="2398395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内向外模式：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5258435" y="1670685"/>
            <a:ext cx="943610" cy="3157855"/>
          </a:xfrm>
          <a:prstGeom prst="ellipse">
            <a:avLst/>
          </a:prstGeom>
          <a:noFill/>
          <a:ln w="762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 flipH="1">
            <a:off x="3630295" y="4361180"/>
            <a:ext cx="2048510" cy="0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3641725" y="2259330"/>
            <a:ext cx="2048510" cy="0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3551555" y="4088765"/>
            <a:ext cx="2048510" cy="0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6451600" y="1571625"/>
            <a:ext cx="5589270" cy="5103495"/>
            <a:chOff x="10160" y="2475"/>
            <a:chExt cx="8802" cy="8037"/>
          </a:xfrm>
        </p:grpSpPr>
        <p:pic>
          <p:nvPicPr>
            <p:cNvPr id="10" name="图片 10" descr="内向外"/>
            <p:cNvPicPr>
              <a:picLocks noChangeAspect="1"/>
            </p:cNvPicPr>
            <p:nvPr/>
          </p:nvPicPr>
          <p:blipFill>
            <a:blip r:embed="rId4"/>
            <a:srcRect r="-1818" b="8067"/>
            <a:stretch>
              <a:fillRect/>
            </a:stretch>
          </p:blipFill>
          <p:spPr>
            <a:xfrm>
              <a:off x="10170" y="2475"/>
              <a:ext cx="8792" cy="7681"/>
            </a:xfrm>
            <a:prstGeom prst="rect">
              <a:avLst/>
            </a:prstGeom>
          </p:spPr>
        </p:pic>
        <p:pic>
          <p:nvPicPr>
            <p:cNvPr id="9" name="图片 10" descr="内向外"/>
            <p:cNvPicPr>
              <a:picLocks noChangeAspect="1"/>
            </p:cNvPicPr>
            <p:nvPr/>
          </p:nvPicPr>
          <p:blipFill>
            <a:blip r:embed="rId4"/>
            <a:srcRect t="93309" r="-116"/>
            <a:stretch>
              <a:fillRect/>
            </a:stretch>
          </p:blipFill>
          <p:spPr>
            <a:xfrm>
              <a:off x="10160" y="9954"/>
              <a:ext cx="8645" cy="559"/>
            </a:xfrm>
            <a:prstGeom prst="rect">
              <a:avLst/>
            </a:prstGeom>
          </p:spPr>
        </p:pic>
      </p:grpSp>
      <p:cxnSp>
        <p:nvCxnSpPr>
          <p:cNvPr id="13" name="直接连接符 12"/>
          <p:cNvCxnSpPr/>
          <p:nvPr/>
        </p:nvCxnSpPr>
        <p:spPr>
          <a:xfrm flipH="1">
            <a:off x="9381490" y="2245360"/>
            <a:ext cx="1997075" cy="13970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6" grpId="0"/>
      <p:bldP spid="20" grpId="0" bldLvl="0" animBg="1"/>
      <p:bldP spid="20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38631" y="1653181"/>
            <a:ext cx="4368883" cy="2945214"/>
          </a:xfrm>
          <a:prstGeom prst="rect">
            <a:avLst/>
          </a:prstGeom>
        </p:spPr>
      </p:pic>
      <p:sp>
        <p:nvSpPr>
          <p:cNvPr id="4" name="直角三角形 3"/>
          <p:cNvSpPr/>
          <p:nvPr/>
        </p:nvSpPr>
        <p:spPr>
          <a:xfrm>
            <a:off x="1617044" y="3125788"/>
            <a:ext cx="496801" cy="642703"/>
          </a:xfrm>
          <a:prstGeom prst="rtTriangle">
            <a:avLst/>
          </a:prstGeom>
          <a:solidFill>
            <a:srgbClr val="5F99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486E1E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276975" y="232410"/>
            <a:ext cx="1223645" cy="984250"/>
            <a:chOff x="9963" y="2814"/>
            <a:chExt cx="1927" cy="1550"/>
          </a:xfrm>
        </p:grpSpPr>
        <p:sp>
          <p:nvSpPr>
            <p:cNvPr id="13" name="椭圆 12"/>
            <p:cNvSpPr/>
            <p:nvPr/>
          </p:nvSpPr>
          <p:spPr>
            <a:xfrm>
              <a:off x="9963" y="2814"/>
              <a:ext cx="1611" cy="1551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86E1E"/>
                </a:solidFill>
              </a:endParaRPr>
            </a:p>
          </p:txBody>
        </p:sp>
        <p:sp>
          <p:nvSpPr>
            <p:cNvPr id="17" name="文本框 22"/>
            <p:cNvSpPr txBox="1">
              <a:spLocks noChangeArrowheads="1"/>
            </p:cNvSpPr>
            <p:nvPr/>
          </p:nvSpPr>
          <p:spPr bwMode="auto">
            <a:xfrm>
              <a:off x="10342" y="3130"/>
              <a:ext cx="1549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 b="1">
                  <a:solidFill>
                    <a:srgbClr val="486E1E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01</a:t>
              </a:r>
              <a:endParaRPr lang="en-US" altLang="zh-CN" sz="3200" b="1">
                <a:solidFill>
                  <a:srgbClr val="486E1E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文本框 28"/>
          <p:cNvSpPr txBox="1">
            <a:spLocks noChangeArrowheads="1"/>
          </p:cNvSpPr>
          <p:nvPr/>
        </p:nvSpPr>
        <p:spPr bwMode="auto">
          <a:xfrm>
            <a:off x="2201863" y="2908300"/>
            <a:ext cx="188277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b="1">
                <a:solidFill>
                  <a:srgbClr val="486E1E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sym typeface="Arial" panose="020B0604020202020204" pitchFamily="34" charset="0"/>
              </a:rPr>
              <a:t>目录</a:t>
            </a:r>
            <a:endParaRPr lang="zh-CN" altLang="en-US" sz="6600" b="1">
              <a:solidFill>
                <a:srgbClr val="486E1E"/>
              </a:solidFill>
              <a:latin typeface="方正启体简体" panose="03000509000000000000" pitchFamily="65" charset="-122"/>
              <a:ea typeface="方正启体简体" panose="03000509000000000000" pitchFamily="65" charset="-122"/>
              <a:sym typeface="Arial" panose="020B0604020202020204" pitchFamily="34" charset="0"/>
            </a:endParaRPr>
          </a:p>
        </p:txBody>
      </p:sp>
      <p:sp>
        <p:nvSpPr>
          <p:cNvPr id="22" name="直角三角形 21"/>
          <p:cNvSpPr/>
          <p:nvPr/>
        </p:nvSpPr>
        <p:spPr>
          <a:xfrm rot="10800000">
            <a:off x="4257675" y="3125788"/>
            <a:ext cx="476250" cy="561975"/>
          </a:xfrm>
          <a:prstGeom prst="rtTriangle">
            <a:avLst/>
          </a:prstGeom>
          <a:solidFill>
            <a:srgbClr val="5F99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486E1E"/>
              </a:solidFill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041" b="60428"/>
          <a:stretch>
            <a:fillRect/>
          </a:stretch>
        </p:blipFill>
        <p:spPr>
          <a:xfrm>
            <a:off x="-823495" y="-746610"/>
            <a:ext cx="3392265" cy="2533455"/>
          </a:xfrm>
          <a:prstGeom prst="rect">
            <a:avLst/>
          </a:prstGeom>
        </p:spPr>
      </p:pic>
      <p:sp>
        <p:nvSpPr>
          <p:cNvPr id="3" name="Rectangle 11"/>
          <p:cNvSpPr>
            <a:spLocks noGrp="1"/>
          </p:cNvSpPr>
          <p:nvPr/>
        </p:nvSpPr>
        <p:spPr>
          <a:xfrm>
            <a:off x="7790180" y="2606675"/>
            <a:ext cx="2692400" cy="1457325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实验原理 </a:t>
            </a:r>
            <a:endParaRPr lang="zh-CN" altLang="en-US" sz="4400" b="1" dirty="0">
              <a:solidFill>
                <a:schemeClr val="accent6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377305" y="1517650"/>
            <a:ext cx="1224280" cy="984885"/>
            <a:chOff x="9963" y="2814"/>
            <a:chExt cx="1928" cy="1551"/>
          </a:xfrm>
        </p:grpSpPr>
        <p:sp>
          <p:nvSpPr>
            <p:cNvPr id="6" name="椭圆 5"/>
            <p:cNvSpPr/>
            <p:nvPr/>
          </p:nvSpPr>
          <p:spPr>
            <a:xfrm>
              <a:off x="9963" y="2814"/>
              <a:ext cx="1611" cy="1551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86E1E"/>
                </a:solidFill>
              </a:endParaRPr>
            </a:p>
          </p:txBody>
        </p:sp>
        <p:sp>
          <p:nvSpPr>
            <p:cNvPr id="7" name="文本框 22"/>
            <p:cNvSpPr txBox="1">
              <a:spLocks noChangeArrowheads="1"/>
            </p:cNvSpPr>
            <p:nvPr/>
          </p:nvSpPr>
          <p:spPr bwMode="auto">
            <a:xfrm>
              <a:off x="10342" y="3130"/>
              <a:ext cx="1549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 b="1">
                  <a:solidFill>
                    <a:srgbClr val="486E1E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02</a:t>
              </a:r>
              <a:endParaRPr lang="en-US" altLang="zh-CN" sz="3200" b="1">
                <a:solidFill>
                  <a:srgbClr val="486E1E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Rectangle 11"/>
          <p:cNvSpPr>
            <a:spLocks noGrp="1"/>
          </p:cNvSpPr>
          <p:nvPr/>
        </p:nvSpPr>
        <p:spPr>
          <a:xfrm>
            <a:off x="7790180" y="1281430"/>
            <a:ext cx="2692400" cy="1457325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实验目的 </a:t>
            </a:r>
            <a:endParaRPr lang="zh-CN" altLang="en-US" sz="4400" b="1" dirty="0">
              <a:solidFill>
                <a:schemeClr val="accent6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377305" y="2842895"/>
            <a:ext cx="1224280" cy="984885"/>
            <a:chOff x="9963" y="2814"/>
            <a:chExt cx="1928" cy="1551"/>
          </a:xfrm>
        </p:grpSpPr>
        <p:sp>
          <p:nvSpPr>
            <p:cNvPr id="10" name="椭圆 9"/>
            <p:cNvSpPr/>
            <p:nvPr/>
          </p:nvSpPr>
          <p:spPr>
            <a:xfrm>
              <a:off x="9963" y="2814"/>
              <a:ext cx="1611" cy="1551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86E1E"/>
                </a:solidFill>
              </a:endParaRPr>
            </a:p>
          </p:txBody>
        </p:sp>
        <p:sp>
          <p:nvSpPr>
            <p:cNvPr id="11" name="文本框 22"/>
            <p:cNvSpPr txBox="1">
              <a:spLocks noChangeArrowheads="1"/>
            </p:cNvSpPr>
            <p:nvPr/>
          </p:nvSpPr>
          <p:spPr bwMode="auto">
            <a:xfrm>
              <a:off x="10342" y="3130"/>
              <a:ext cx="1549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 b="1">
                  <a:solidFill>
                    <a:srgbClr val="486E1E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03</a:t>
              </a:r>
              <a:endParaRPr lang="en-US" altLang="zh-CN" sz="3200" b="1">
                <a:solidFill>
                  <a:srgbClr val="486E1E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2" name="Rectangle 11"/>
          <p:cNvSpPr>
            <a:spLocks noGrp="1"/>
          </p:cNvSpPr>
          <p:nvPr/>
        </p:nvSpPr>
        <p:spPr>
          <a:xfrm>
            <a:off x="7790180" y="114300"/>
            <a:ext cx="2692400" cy="1457325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背景介绍 </a:t>
            </a:r>
            <a:endParaRPr lang="zh-CN" altLang="en-US" sz="4400" b="1" dirty="0">
              <a:solidFill>
                <a:schemeClr val="accent6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6377305" y="4300220"/>
            <a:ext cx="1224280" cy="984885"/>
            <a:chOff x="9963" y="2814"/>
            <a:chExt cx="1928" cy="1551"/>
          </a:xfrm>
        </p:grpSpPr>
        <p:sp>
          <p:nvSpPr>
            <p:cNvPr id="34" name="椭圆 33"/>
            <p:cNvSpPr/>
            <p:nvPr/>
          </p:nvSpPr>
          <p:spPr>
            <a:xfrm>
              <a:off x="9963" y="2814"/>
              <a:ext cx="1611" cy="1551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86E1E"/>
                </a:solidFill>
              </a:endParaRPr>
            </a:p>
          </p:txBody>
        </p:sp>
        <p:sp>
          <p:nvSpPr>
            <p:cNvPr id="35" name="文本框 22"/>
            <p:cNvSpPr txBox="1">
              <a:spLocks noChangeArrowheads="1"/>
            </p:cNvSpPr>
            <p:nvPr/>
          </p:nvSpPr>
          <p:spPr bwMode="auto">
            <a:xfrm>
              <a:off x="10342" y="3130"/>
              <a:ext cx="1549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 b="1">
                  <a:solidFill>
                    <a:srgbClr val="486E1E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04</a:t>
              </a:r>
              <a:endParaRPr lang="en-US" altLang="zh-CN" sz="3200" b="1">
                <a:solidFill>
                  <a:srgbClr val="486E1E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6" name="Rectangle 11"/>
          <p:cNvSpPr>
            <a:spLocks noGrp="1"/>
          </p:cNvSpPr>
          <p:nvPr/>
        </p:nvSpPr>
        <p:spPr>
          <a:xfrm>
            <a:off x="7790180" y="4064000"/>
            <a:ext cx="2692400" cy="1457325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endParaRPr lang="zh-CN" altLang="en-US" sz="4400" b="1" dirty="0">
              <a:solidFill>
                <a:schemeClr val="accent6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6383655" y="4287520"/>
            <a:ext cx="1224280" cy="984885"/>
            <a:chOff x="9963" y="2814"/>
            <a:chExt cx="1928" cy="1551"/>
          </a:xfrm>
        </p:grpSpPr>
        <p:sp>
          <p:nvSpPr>
            <p:cNvPr id="38" name="椭圆 37"/>
            <p:cNvSpPr/>
            <p:nvPr/>
          </p:nvSpPr>
          <p:spPr>
            <a:xfrm>
              <a:off x="9963" y="2814"/>
              <a:ext cx="1611" cy="1551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86E1E"/>
                </a:solidFill>
              </a:endParaRPr>
            </a:p>
          </p:txBody>
        </p:sp>
        <p:sp>
          <p:nvSpPr>
            <p:cNvPr id="39" name="文本框 22"/>
            <p:cNvSpPr txBox="1">
              <a:spLocks noChangeArrowheads="1"/>
            </p:cNvSpPr>
            <p:nvPr/>
          </p:nvSpPr>
          <p:spPr bwMode="auto">
            <a:xfrm>
              <a:off x="10342" y="3130"/>
              <a:ext cx="1549" cy="919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 b="1">
                  <a:solidFill>
                    <a:srgbClr val="FF0000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04</a:t>
              </a:r>
              <a:endParaRPr lang="en-US" altLang="zh-CN" sz="3200" b="1">
                <a:solidFill>
                  <a:srgbClr val="FF0000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428105" y="5524500"/>
            <a:ext cx="1224280" cy="984885"/>
            <a:chOff x="9963" y="2814"/>
            <a:chExt cx="1928" cy="1551"/>
          </a:xfrm>
        </p:grpSpPr>
        <p:sp>
          <p:nvSpPr>
            <p:cNvPr id="43" name="椭圆 42"/>
            <p:cNvSpPr/>
            <p:nvPr/>
          </p:nvSpPr>
          <p:spPr>
            <a:xfrm>
              <a:off x="9963" y="2814"/>
              <a:ext cx="1611" cy="1551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86E1E"/>
                </a:solidFill>
              </a:endParaRPr>
            </a:p>
          </p:txBody>
        </p:sp>
        <p:sp>
          <p:nvSpPr>
            <p:cNvPr id="44" name="文本框 22"/>
            <p:cNvSpPr txBox="1">
              <a:spLocks noChangeArrowheads="1"/>
            </p:cNvSpPr>
            <p:nvPr/>
          </p:nvSpPr>
          <p:spPr bwMode="auto">
            <a:xfrm>
              <a:off x="10342" y="3130"/>
              <a:ext cx="1549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 b="1">
                  <a:solidFill>
                    <a:srgbClr val="486E1E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05</a:t>
              </a:r>
              <a:endParaRPr lang="en-US" altLang="zh-CN" sz="3200" b="1">
                <a:solidFill>
                  <a:srgbClr val="486E1E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Rectangle 11"/>
          <p:cNvSpPr>
            <a:spLocks noGrp="1"/>
          </p:cNvSpPr>
          <p:nvPr/>
        </p:nvSpPr>
        <p:spPr>
          <a:xfrm>
            <a:off x="7790180" y="4016375"/>
            <a:ext cx="2692400" cy="1457325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操作演示 </a:t>
            </a:r>
            <a:endParaRPr lang="zh-CN" altLang="en-US" sz="4400" b="1" dirty="0">
              <a:solidFill>
                <a:schemeClr val="accent6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Rectangle 11"/>
          <p:cNvSpPr>
            <a:spLocks noGrp="1"/>
          </p:cNvSpPr>
          <p:nvPr/>
        </p:nvSpPr>
        <p:spPr>
          <a:xfrm>
            <a:off x="7810500" y="4021455"/>
            <a:ext cx="2692400" cy="1457325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操作演示 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Rectangle 11"/>
          <p:cNvSpPr>
            <a:spLocks noGrp="1"/>
          </p:cNvSpPr>
          <p:nvPr/>
        </p:nvSpPr>
        <p:spPr>
          <a:xfrm>
            <a:off x="7795260" y="5285105"/>
            <a:ext cx="3457575" cy="1457325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chemeClr val="accent6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分析与讨论</a:t>
            </a:r>
            <a:r>
              <a:rPr lang="zh-CN" altLang="en-US" sz="4400" b="1" dirty="0">
                <a:solidFill>
                  <a:schemeClr val="accent6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endParaRPr lang="zh-CN" altLang="en-US" sz="4400" b="1" dirty="0">
              <a:solidFill>
                <a:schemeClr val="accent6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38631" y="1653181"/>
            <a:ext cx="4368883" cy="2945214"/>
          </a:xfrm>
          <a:prstGeom prst="rect">
            <a:avLst/>
          </a:prstGeom>
        </p:spPr>
      </p:pic>
      <p:sp>
        <p:nvSpPr>
          <p:cNvPr id="4" name="直角三角形 3"/>
          <p:cNvSpPr/>
          <p:nvPr/>
        </p:nvSpPr>
        <p:spPr>
          <a:xfrm>
            <a:off x="1617044" y="3125788"/>
            <a:ext cx="496801" cy="642703"/>
          </a:xfrm>
          <a:prstGeom prst="rtTriangle">
            <a:avLst/>
          </a:prstGeom>
          <a:solidFill>
            <a:srgbClr val="5F99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486E1E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276975" y="232410"/>
            <a:ext cx="1223645" cy="984250"/>
            <a:chOff x="9963" y="2814"/>
            <a:chExt cx="1927" cy="1550"/>
          </a:xfrm>
        </p:grpSpPr>
        <p:sp>
          <p:nvSpPr>
            <p:cNvPr id="13" name="椭圆 12"/>
            <p:cNvSpPr/>
            <p:nvPr/>
          </p:nvSpPr>
          <p:spPr>
            <a:xfrm>
              <a:off x="9963" y="2814"/>
              <a:ext cx="1611" cy="1551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86E1E"/>
                </a:solidFill>
              </a:endParaRPr>
            </a:p>
          </p:txBody>
        </p:sp>
        <p:sp>
          <p:nvSpPr>
            <p:cNvPr id="17" name="文本框 22"/>
            <p:cNvSpPr txBox="1">
              <a:spLocks noChangeArrowheads="1"/>
            </p:cNvSpPr>
            <p:nvPr/>
          </p:nvSpPr>
          <p:spPr bwMode="auto">
            <a:xfrm>
              <a:off x="10342" y="3130"/>
              <a:ext cx="1549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 b="1">
                  <a:solidFill>
                    <a:srgbClr val="486E1E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01</a:t>
              </a:r>
              <a:endParaRPr lang="en-US" altLang="zh-CN" sz="3200" b="1">
                <a:solidFill>
                  <a:srgbClr val="486E1E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文本框 28"/>
          <p:cNvSpPr txBox="1">
            <a:spLocks noChangeArrowheads="1"/>
          </p:cNvSpPr>
          <p:nvPr/>
        </p:nvSpPr>
        <p:spPr bwMode="auto">
          <a:xfrm>
            <a:off x="2201863" y="2908300"/>
            <a:ext cx="188277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b="1">
                <a:solidFill>
                  <a:srgbClr val="486E1E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sym typeface="Arial" panose="020B0604020202020204" pitchFamily="34" charset="0"/>
              </a:rPr>
              <a:t>目录</a:t>
            </a:r>
            <a:endParaRPr lang="zh-CN" altLang="en-US" sz="6600" b="1">
              <a:solidFill>
                <a:srgbClr val="486E1E"/>
              </a:solidFill>
              <a:latin typeface="方正启体简体" panose="03000509000000000000" pitchFamily="65" charset="-122"/>
              <a:ea typeface="方正启体简体" panose="03000509000000000000" pitchFamily="65" charset="-122"/>
              <a:sym typeface="Arial" panose="020B0604020202020204" pitchFamily="34" charset="0"/>
            </a:endParaRPr>
          </a:p>
        </p:txBody>
      </p:sp>
      <p:sp>
        <p:nvSpPr>
          <p:cNvPr id="22" name="直角三角形 21"/>
          <p:cNvSpPr/>
          <p:nvPr/>
        </p:nvSpPr>
        <p:spPr>
          <a:xfrm rot="10800000">
            <a:off x="4257675" y="3125788"/>
            <a:ext cx="476250" cy="561975"/>
          </a:xfrm>
          <a:prstGeom prst="rtTriangle">
            <a:avLst/>
          </a:prstGeom>
          <a:solidFill>
            <a:srgbClr val="5F99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486E1E"/>
              </a:solidFill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041" b="60428"/>
          <a:stretch>
            <a:fillRect/>
          </a:stretch>
        </p:blipFill>
        <p:spPr>
          <a:xfrm>
            <a:off x="-823495" y="-746610"/>
            <a:ext cx="3392265" cy="2533455"/>
          </a:xfrm>
          <a:prstGeom prst="rect">
            <a:avLst/>
          </a:prstGeom>
        </p:spPr>
      </p:pic>
      <p:sp>
        <p:nvSpPr>
          <p:cNvPr id="3" name="Rectangle 11"/>
          <p:cNvSpPr>
            <a:spLocks noGrp="1"/>
          </p:cNvSpPr>
          <p:nvPr/>
        </p:nvSpPr>
        <p:spPr>
          <a:xfrm>
            <a:off x="7790180" y="2606675"/>
            <a:ext cx="2692400" cy="1457325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实验原理 </a:t>
            </a:r>
            <a:endParaRPr lang="zh-CN" altLang="en-US" sz="4400" b="1" dirty="0">
              <a:solidFill>
                <a:schemeClr val="accent6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377305" y="1517650"/>
            <a:ext cx="1224280" cy="984885"/>
            <a:chOff x="9963" y="2814"/>
            <a:chExt cx="1928" cy="1551"/>
          </a:xfrm>
        </p:grpSpPr>
        <p:sp>
          <p:nvSpPr>
            <p:cNvPr id="6" name="椭圆 5"/>
            <p:cNvSpPr/>
            <p:nvPr/>
          </p:nvSpPr>
          <p:spPr>
            <a:xfrm>
              <a:off x="9963" y="2814"/>
              <a:ext cx="1611" cy="1551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86E1E"/>
                </a:solidFill>
              </a:endParaRPr>
            </a:p>
          </p:txBody>
        </p:sp>
        <p:sp>
          <p:nvSpPr>
            <p:cNvPr id="7" name="文本框 22"/>
            <p:cNvSpPr txBox="1">
              <a:spLocks noChangeArrowheads="1"/>
            </p:cNvSpPr>
            <p:nvPr/>
          </p:nvSpPr>
          <p:spPr bwMode="auto">
            <a:xfrm>
              <a:off x="10342" y="3130"/>
              <a:ext cx="1549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 b="1">
                  <a:solidFill>
                    <a:srgbClr val="486E1E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02</a:t>
              </a:r>
              <a:endParaRPr lang="en-US" altLang="zh-CN" sz="3200" b="1">
                <a:solidFill>
                  <a:srgbClr val="486E1E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Rectangle 11"/>
          <p:cNvSpPr>
            <a:spLocks noGrp="1"/>
          </p:cNvSpPr>
          <p:nvPr/>
        </p:nvSpPr>
        <p:spPr>
          <a:xfrm>
            <a:off x="7790180" y="1281430"/>
            <a:ext cx="2692400" cy="1457325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实验目的 </a:t>
            </a:r>
            <a:endParaRPr lang="zh-CN" altLang="en-US" sz="4400" b="1" dirty="0">
              <a:solidFill>
                <a:schemeClr val="accent6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377305" y="2842895"/>
            <a:ext cx="1224280" cy="984885"/>
            <a:chOff x="9963" y="2814"/>
            <a:chExt cx="1928" cy="1551"/>
          </a:xfrm>
        </p:grpSpPr>
        <p:sp>
          <p:nvSpPr>
            <p:cNvPr id="10" name="椭圆 9"/>
            <p:cNvSpPr/>
            <p:nvPr/>
          </p:nvSpPr>
          <p:spPr>
            <a:xfrm>
              <a:off x="9963" y="2814"/>
              <a:ext cx="1611" cy="1551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86E1E"/>
                </a:solidFill>
              </a:endParaRPr>
            </a:p>
          </p:txBody>
        </p:sp>
        <p:sp>
          <p:nvSpPr>
            <p:cNvPr id="11" name="文本框 22"/>
            <p:cNvSpPr txBox="1">
              <a:spLocks noChangeArrowheads="1"/>
            </p:cNvSpPr>
            <p:nvPr/>
          </p:nvSpPr>
          <p:spPr bwMode="auto">
            <a:xfrm>
              <a:off x="10342" y="3130"/>
              <a:ext cx="1549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 b="1">
                  <a:solidFill>
                    <a:srgbClr val="486E1E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03</a:t>
              </a:r>
              <a:endParaRPr lang="en-US" altLang="zh-CN" sz="3200" b="1">
                <a:solidFill>
                  <a:srgbClr val="486E1E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2" name="Rectangle 11"/>
          <p:cNvSpPr>
            <a:spLocks noGrp="1"/>
          </p:cNvSpPr>
          <p:nvPr/>
        </p:nvSpPr>
        <p:spPr>
          <a:xfrm>
            <a:off x="7790180" y="114300"/>
            <a:ext cx="2692400" cy="1457325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背景介绍 </a:t>
            </a:r>
            <a:endParaRPr lang="zh-CN" altLang="en-US" sz="4400" b="1" dirty="0">
              <a:solidFill>
                <a:schemeClr val="accent6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6377305" y="4300220"/>
            <a:ext cx="1224280" cy="984885"/>
            <a:chOff x="9963" y="2814"/>
            <a:chExt cx="1928" cy="1551"/>
          </a:xfrm>
        </p:grpSpPr>
        <p:sp>
          <p:nvSpPr>
            <p:cNvPr id="34" name="椭圆 33"/>
            <p:cNvSpPr/>
            <p:nvPr/>
          </p:nvSpPr>
          <p:spPr>
            <a:xfrm>
              <a:off x="9963" y="2814"/>
              <a:ext cx="1611" cy="1551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86E1E"/>
                </a:solidFill>
              </a:endParaRPr>
            </a:p>
          </p:txBody>
        </p:sp>
        <p:sp>
          <p:nvSpPr>
            <p:cNvPr id="35" name="文本框 22"/>
            <p:cNvSpPr txBox="1">
              <a:spLocks noChangeArrowheads="1"/>
            </p:cNvSpPr>
            <p:nvPr/>
          </p:nvSpPr>
          <p:spPr bwMode="auto">
            <a:xfrm>
              <a:off x="10342" y="3130"/>
              <a:ext cx="1549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 b="1">
                  <a:solidFill>
                    <a:srgbClr val="486E1E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04</a:t>
              </a:r>
              <a:endParaRPr lang="en-US" altLang="zh-CN" sz="3200" b="1">
                <a:solidFill>
                  <a:srgbClr val="486E1E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6" name="Rectangle 11"/>
          <p:cNvSpPr>
            <a:spLocks noGrp="1"/>
          </p:cNvSpPr>
          <p:nvPr/>
        </p:nvSpPr>
        <p:spPr>
          <a:xfrm>
            <a:off x="7790180" y="4064000"/>
            <a:ext cx="2692400" cy="1457325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endParaRPr lang="zh-CN" altLang="en-US" sz="4400" b="1" dirty="0">
              <a:solidFill>
                <a:schemeClr val="accent6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6428105" y="5524500"/>
            <a:ext cx="1224280" cy="984885"/>
            <a:chOff x="9963" y="2814"/>
            <a:chExt cx="1928" cy="1551"/>
          </a:xfrm>
        </p:grpSpPr>
        <p:sp>
          <p:nvSpPr>
            <p:cNvPr id="43" name="椭圆 42"/>
            <p:cNvSpPr/>
            <p:nvPr/>
          </p:nvSpPr>
          <p:spPr>
            <a:xfrm>
              <a:off x="9963" y="2814"/>
              <a:ext cx="1611" cy="1551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86E1E"/>
                </a:solidFill>
              </a:endParaRPr>
            </a:p>
          </p:txBody>
        </p:sp>
        <p:sp>
          <p:nvSpPr>
            <p:cNvPr id="44" name="文本框 22"/>
            <p:cNvSpPr txBox="1">
              <a:spLocks noChangeArrowheads="1"/>
            </p:cNvSpPr>
            <p:nvPr/>
          </p:nvSpPr>
          <p:spPr bwMode="auto">
            <a:xfrm>
              <a:off x="10342" y="3130"/>
              <a:ext cx="1549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 b="1">
                  <a:solidFill>
                    <a:srgbClr val="486E1E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05</a:t>
              </a:r>
              <a:endParaRPr lang="en-US" altLang="zh-CN" sz="3200" b="1">
                <a:solidFill>
                  <a:srgbClr val="486E1E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428105" y="5528945"/>
            <a:ext cx="1224280" cy="984885"/>
            <a:chOff x="9963" y="2814"/>
            <a:chExt cx="1928" cy="1551"/>
          </a:xfrm>
        </p:grpSpPr>
        <p:sp>
          <p:nvSpPr>
            <p:cNvPr id="38" name="椭圆 37"/>
            <p:cNvSpPr/>
            <p:nvPr/>
          </p:nvSpPr>
          <p:spPr>
            <a:xfrm>
              <a:off x="9963" y="2814"/>
              <a:ext cx="1611" cy="1551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86E1E"/>
                </a:solidFill>
              </a:endParaRPr>
            </a:p>
          </p:txBody>
        </p:sp>
        <p:sp>
          <p:nvSpPr>
            <p:cNvPr id="39" name="文本框 22"/>
            <p:cNvSpPr txBox="1">
              <a:spLocks noChangeArrowheads="1"/>
            </p:cNvSpPr>
            <p:nvPr/>
          </p:nvSpPr>
          <p:spPr bwMode="auto">
            <a:xfrm>
              <a:off x="10342" y="3130"/>
              <a:ext cx="1549" cy="919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 b="1">
                  <a:solidFill>
                    <a:srgbClr val="FF0000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05</a:t>
              </a:r>
              <a:endParaRPr lang="en-US" altLang="zh-CN" sz="3200" b="1">
                <a:solidFill>
                  <a:srgbClr val="FF0000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Rectangle 11"/>
          <p:cNvSpPr>
            <a:spLocks noGrp="1"/>
          </p:cNvSpPr>
          <p:nvPr/>
        </p:nvSpPr>
        <p:spPr>
          <a:xfrm>
            <a:off x="7790180" y="4016375"/>
            <a:ext cx="2692400" cy="1457325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操作演示 </a:t>
            </a:r>
            <a:endParaRPr lang="zh-CN" altLang="en-US" sz="4400" b="1" dirty="0">
              <a:solidFill>
                <a:schemeClr val="accent6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Rectangle 11"/>
          <p:cNvSpPr>
            <a:spLocks noGrp="1"/>
          </p:cNvSpPr>
          <p:nvPr/>
        </p:nvSpPr>
        <p:spPr>
          <a:xfrm>
            <a:off x="7795260" y="5285105"/>
            <a:ext cx="3457575" cy="1457325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chemeClr val="accent6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分析与讨论</a:t>
            </a:r>
            <a:r>
              <a:rPr lang="zh-CN" altLang="en-US" sz="4400" b="1" dirty="0">
                <a:solidFill>
                  <a:schemeClr val="accent6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endParaRPr lang="zh-CN" altLang="en-US" sz="4400" b="1" dirty="0">
              <a:solidFill>
                <a:schemeClr val="accent6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Rectangle 11"/>
          <p:cNvSpPr>
            <a:spLocks noGrp="1"/>
          </p:cNvSpPr>
          <p:nvPr/>
        </p:nvSpPr>
        <p:spPr>
          <a:xfrm>
            <a:off x="7808595" y="5273040"/>
            <a:ext cx="3494405" cy="1457325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分析与讨论 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41" t="9403" r="64233" b="73728"/>
          <a:stretch>
            <a:fillRect/>
          </a:stretch>
        </p:blipFill>
        <p:spPr>
          <a:xfrm>
            <a:off x="0" y="30909"/>
            <a:ext cx="1110678" cy="929388"/>
          </a:xfrm>
          <a:prstGeom prst="rect">
            <a:avLst/>
          </a:prstGeom>
        </p:spPr>
      </p:pic>
      <p:sp>
        <p:nvSpPr>
          <p:cNvPr id="9219" name="文本框 6"/>
          <p:cNvSpPr txBox="1"/>
          <p:nvPr/>
        </p:nvSpPr>
        <p:spPr>
          <a:xfrm>
            <a:off x="2110740" y="291465"/>
            <a:ext cx="2628900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zh-CN" sz="4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分析讨论</a:t>
            </a:r>
            <a:endParaRPr lang="zh-CN" altLang="zh-CN" sz="4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0" y="1388110"/>
            <a:ext cx="12145010" cy="47625"/>
          </a:xfrm>
          <a:prstGeom prst="line">
            <a:avLst/>
          </a:prstGeom>
          <a:ln w="38100">
            <a:solidFill>
              <a:srgbClr val="0045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椭圆 30"/>
          <p:cNvSpPr/>
          <p:nvPr/>
        </p:nvSpPr>
        <p:spPr>
          <a:xfrm rot="20605488">
            <a:off x="853505" y="62393"/>
            <a:ext cx="1213172" cy="1226099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200000" scaled="0"/>
          </a:gradFill>
          <a:ln w="25400">
            <a:gradFill flip="none" rotWithShape="1">
              <a:gsLst>
                <a:gs pos="0">
                  <a:schemeClr val="bg1"/>
                </a:gs>
                <a:gs pos="100000">
                  <a:srgbClr val="595959">
                    <a:lumMod val="55000"/>
                    <a:lumOff val="45000"/>
                  </a:srgbClr>
                </a:gs>
              </a:gsLst>
              <a:lin ang="2700000" scaled="1"/>
              <a:tileRect/>
            </a:gradFill>
          </a:ln>
          <a:effectLst>
            <a:outerShdw blurRad="571500" dist="482600" dir="7500000" sx="68000" sy="68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223" name="文本框 20"/>
          <p:cNvSpPr txBox="1"/>
          <p:nvPr/>
        </p:nvSpPr>
        <p:spPr>
          <a:xfrm>
            <a:off x="1076960" y="291148"/>
            <a:ext cx="86995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Tx/>
            </a:pPr>
            <a:r>
              <a:rPr lang="en-US" altLang="zh-CN" sz="4400" dirty="0">
                <a:solidFill>
                  <a:srgbClr val="004578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05</a:t>
            </a:r>
            <a:endParaRPr lang="en-US" sz="4400" dirty="0">
              <a:solidFill>
                <a:srgbClr val="004578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1" name="Rectangle 11"/>
          <p:cNvSpPr>
            <a:spLocks noGrp="1"/>
          </p:cNvSpPr>
          <p:nvPr/>
        </p:nvSpPr>
        <p:spPr>
          <a:xfrm>
            <a:off x="703580" y="1945640"/>
            <a:ext cx="10424795" cy="433197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1.荧光的发射波长比激发波长大还是小？为什么？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3200" b="1" dirty="0">
                <a:solidFill>
                  <a:schemeClr val="accent5"/>
                </a:solidFill>
                <a:latin typeface="楷体" panose="02010609060101010101" charset="-122"/>
                <a:ea typeface="楷体" panose="02010609060101010101" charset="-122"/>
              </a:rPr>
              <a:t>2.什么是荧光探针？你知道哪些荧光探针？</a:t>
            </a:r>
            <a:endParaRPr lang="zh-CN" altLang="en-US" sz="3200" b="1" dirty="0">
              <a:solidFill>
                <a:schemeClr val="accent5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3.激光共聚焦显微镜如何实现对样品某一层的荧光信息进行扫描？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3200" b="1" dirty="0">
                <a:solidFill>
                  <a:schemeClr val="accent5"/>
                </a:solidFill>
                <a:latin typeface="楷体" panose="02010609060101010101" charset="-122"/>
                <a:ea typeface="楷体" panose="02010609060101010101" charset="-122"/>
              </a:rPr>
              <a:t>4.膜片钳技术有哪些特点？有几种细胞电流记录方式？</a:t>
            </a:r>
            <a:endParaRPr lang="zh-CN" altLang="en-US" sz="3200" b="1" dirty="0">
              <a:solidFill>
                <a:schemeClr val="accent5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5.离子通道具有哪些特点？离子通道对离子的通透是否具有整流性？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3200" b="1" dirty="0">
                <a:solidFill>
                  <a:schemeClr val="accent5"/>
                </a:solidFill>
                <a:latin typeface="楷体" panose="02010609060101010101" charset="-122"/>
                <a:ea typeface="楷体" panose="02010609060101010101" charset="-122"/>
              </a:rPr>
              <a:t>6.通过仿真实验，你有何收获？你希望该仿真实验系统在哪些方面进行改进或完善？</a:t>
            </a:r>
            <a:endParaRPr lang="zh-CN" altLang="en-US" sz="3200" b="1" dirty="0">
              <a:solidFill>
                <a:schemeClr val="accent5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38631" y="1653181"/>
            <a:ext cx="4368883" cy="2945214"/>
          </a:xfrm>
          <a:prstGeom prst="rect">
            <a:avLst/>
          </a:prstGeom>
        </p:spPr>
      </p:pic>
      <p:sp>
        <p:nvSpPr>
          <p:cNvPr id="4" name="直角三角形 3"/>
          <p:cNvSpPr/>
          <p:nvPr/>
        </p:nvSpPr>
        <p:spPr>
          <a:xfrm>
            <a:off x="1135079" y="3125788"/>
            <a:ext cx="496801" cy="642703"/>
          </a:xfrm>
          <a:prstGeom prst="rtTriangle">
            <a:avLst/>
          </a:prstGeom>
          <a:solidFill>
            <a:srgbClr val="5F99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486E1E"/>
              </a:solidFill>
            </a:endParaRPr>
          </a:p>
        </p:txBody>
      </p:sp>
      <p:sp>
        <p:nvSpPr>
          <p:cNvPr id="21" name="文本框 28"/>
          <p:cNvSpPr txBox="1">
            <a:spLocks noChangeArrowheads="1"/>
          </p:cNvSpPr>
          <p:nvPr/>
        </p:nvSpPr>
        <p:spPr bwMode="auto">
          <a:xfrm>
            <a:off x="1442403" y="2908300"/>
            <a:ext cx="3550920" cy="1106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b="1">
                <a:solidFill>
                  <a:srgbClr val="486E1E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sym typeface="Arial" panose="020B0604020202020204" pitchFamily="34" charset="0"/>
              </a:rPr>
              <a:t>评分标准</a:t>
            </a:r>
            <a:endParaRPr lang="zh-CN" altLang="en-US" sz="6600" b="1">
              <a:solidFill>
                <a:srgbClr val="486E1E"/>
              </a:solidFill>
              <a:latin typeface="方正启体简体" panose="03000509000000000000" pitchFamily="65" charset="-122"/>
              <a:ea typeface="方正启体简体" panose="03000509000000000000" pitchFamily="65" charset="-122"/>
              <a:sym typeface="Arial" panose="020B0604020202020204" pitchFamily="34" charset="0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041" b="60428"/>
          <a:stretch>
            <a:fillRect/>
          </a:stretch>
        </p:blipFill>
        <p:spPr>
          <a:xfrm>
            <a:off x="-823495" y="-746610"/>
            <a:ext cx="3392265" cy="2533455"/>
          </a:xfrm>
          <a:prstGeom prst="rect">
            <a:avLst/>
          </a:prstGeom>
        </p:spPr>
      </p:pic>
      <p:sp>
        <p:nvSpPr>
          <p:cNvPr id="40" name="Rectangle 11"/>
          <p:cNvSpPr>
            <a:spLocks noGrp="1"/>
          </p:cNvSpPr>
          <p:nvPr/>
        </p:nvSpPr>
        <p:spPr>
          <a:xfrm>
            <a:off x="5498465" y="1045210"/>
            <a:ext cx="5325745" cy="5484495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预习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考核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3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分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90000"/>
              </a:lnSpc>
            </a:pP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操作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数据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4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分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90000"/>
              </a:lnSpc>
            </a:pP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分析与讨论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3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分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41" t="9403" r="64233" b="73728"/>
          <a:stretch>
            <a:fillRect/>
          </a:stretch>
        </p:blipFill>
        <p:spPr>
          <a:xfrm>
            <a:off x="0" y="30909"/>
            <a:ext cx="1110678" cy="929388"/>
          </a:xfrm>
          <a:prstGeom prst="rect">
            <a:avLst/>
          </a:prstGeom>
        </p:spPr>
      </p:pic>
      <p:sp>
        <p:nvSpPr>
          <p:cNvPr id="9219" name="文本框 6"/>
          <p:cNvSpPr txBox="1"/>
          <p:nvPr/>
        </p:nvSpPr>
        <p:spPr>
          <a:xfrm>
            <a:off x="2294255" y="264160"/>
            <a:ext cx="2628900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4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背景介绍</a:t>
            </a:r>
            <a:endParaRPr lang="zh-CN" altLang="en-US" sz="4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0" y="1388110"/>
            <a:ext cx="12145010" cy="47625"/>
          </a:xfrm>
          <a:prstGeom prst="line">
            <a:avLst/>
          </a:prstGeom>
          <a:ln w="38100">
            <a:solidFill>
              <a:srgbClr val="0045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椭圆 30"/>
          <p:cNvSpPr/>
          <p:nvPr/>
        </p:nvSpPr>
        <p:spPr>
          <a:xfrm rot="20605488">
            <a:off x="1037020" y="62393"/>
            <a:ext cx="1213172" cy="1226099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200000" scaled="0"/>
          </a:gradFill>
          <a:ln w="25400">
            <a:gradFill flip="none" rotWithShape="1">
              <a:gsLst>
                <a:gs pos="0">
                  <a:schemeClr val="bg1"/>
                </a:gs>
                <a:gs pos="100000">
                  <a:srgbClr val="595959">
                    <a:lumMod val="55000"/>
                    <a:lumOff val="45000"/>
                  </a:srgbClr>
                </a:gs>
              </a:gsLst>
              <a:lin ang="2700000" scaled="1"/>
              <a:tileRect/>
            </a:gradFill>
          </a:ln>
          <a:effectLst>
            <a:outerShdw blurRad="571500" dist="482600" dir="7500000" sx="68000" sy="68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223" name="文本框 20"/>
          <p:cNvSpPr txBox="1"/>
          <p:nvPr/>
        </p:nvSpPr>
        <p:spPr>
          <a:xfrm>
            <a:off x="1260475" y="291148"/>
            <a:ext cx="869950" cy="7699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Tx/>
            </a:pPr>
            <a:r>
              <a:rPr lang="en-US" altLang="zh-CN" sz="4400" dirty="0">
                <a:solidFill>
                  <a:srgbClr val="004578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01</a:t>
            </a:r>
            <a:endParaRPr lang="zh-CN" altLang="en-US" sz="4400" dirty="0">
              <a:solidFill>
                <a:srgbClr val="004578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3"/>
          <a:srcRect l="25007" t="54630" r="43547" b="14537"/>
          <a:stretch>
            <a:fillRect/>
          </a:stretch>
        </p:blipFill>
        <p:spPr>
          <a:xfrm>
            <a:off x="1576070" y="1552575"/>
            <a:ext cx="9315450" cy="5135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41" t="9403" r="64233" b="73728"/>
          <a:stretch>
            <a:fillRect/>
          </a:stretch>
        </p:blipFill>
        <p:spPr>
          <a:xfrm>
            <a:off x="0" y="30909"/>
            <a:ext cx="1110678" cy="929388"/>
          </a:xfrm>
          <a:prstGeom prst="rect">
            <a:avLst/>
          </a:prstGeom>
        </p:spPr>
      </p:pic>
      <p:sp>
        <p:nvSpPr>
          <p:cNvPr id="9219" name="文本框 6"/>
          <p:cNvSpPr txBox="1"/>
          <p:nvPr/>
        </p:nvSpPr>
        <p:spPr>
          <a:xfrm>
            <a:off x="2294255" y="264160"/>
            <a:ext cx="2628900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4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背景介绍</a:t>
            </a:r>
            <a:endParaRPr lang="zh-CN" altLang="en-US" sz="4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0" y="1388110"/>
            <a:ext cx="12145010" cy="47625"/>
          </a:xfrm>
          <a:prstGeom prst="line">
            <a:avLst/>
          </a:prstGeom>
          <a:ln w="38100">
            <a:solidFill>
              <a:srgbClr val="0045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椭圆 30"/>
          <p:cNvSpPr/>
          <p:nvPr/>
        </p:nvSpPr>
        <p:spPr>
          <a:xfrm rot="20605488">
            <a:off x="1037020" y="62393"/>
            <a:ext cx="1213172" cy="1226099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200000" scaled="0"/>
          </a:gradFill>
          <a:ln w="25400">
            <a:gradFill flip="none" rotWithShape="1">
              <a:gsLst>
                <a:gs pos="0">
                  <a:schemeClr val="bg1"/>
                </a:gs>
                <a:gs pos="100000">
                  <a:srgbClr val="595959">
                    <a:lumMod val="55000"/>
                    <a:lumOff val="45000"/>
                  </a:srgbClr>
                </a:gs>
              </a:gsLst>
              <a:lin ang="2700000" scaled="1"/>
              <a:tileRect/>
            </a:gradFill>
          </a:ln>
          <a:effectLst>
            <a:outerShdw blurRad="571500" dist="482600" dir="7500000" sx="68000" sy="68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223" name="文本框 20"/>
          <p:cNvSpPr txBox="1"/>
          <p:nvPr/>
        </p:nvSpPr>
        <p:spPr>
          <a:xfrm>
            <a:off x="1260475" y="291148"/>
            <a:ext cx="869950" cy="7699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Tx/>
            </a:pPr>
            <a:r>
              <a:rPr lang="en-US" altLang="zh-CN" sz="4400" dirty="0">
                <a:solidFill>
                  <a:srgbClr val="004578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01</a:t>
            </a:r>
            <a:endParaRPr lang="zh-CN" altLang="en-US" sz="4400" dirty="0">
              <a:solidFill>
                <a:srgbClr val="004578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3"/>
          <a:srcRect l="25007" t="54630" r="43547" b="14537"/>
          <a:stretch>
            <a:fillRect/>
          </a:stretch>
        </p:blipFill>
        <p:spPr>
          <a:xfrm>
            <a:off x="-35560" y="31115"/>
            <a:ext cx="12215495" cy="6734810"/>
          </a:xfrm>
          <a:prstGeom prst="rect">
            <a:avLst/>
          </a:prstGeom>
        </p:spPr>
      </p:pic>
      <p:sp>
        <p:nvSpPr>
          <p:cNvPr id="11" name="Rectangle 11"/>
          <p:cNvSpPr>
            <a:spLocks noGrp="1"/>
          </p:cNvSpPr>
          <p:nvPr/>
        </p:nvSpPr>
        <p:spPr>
          <a:xfrm>
            <a:off x="5099685" y="149225"/>
            <a:ext cx="6848475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矩形标注 4"/>
          <p:cNvSpPr/>
          <p:nvPr/>
        </p:nvSpPr>
        <p:spPr>
          <a:xfrm>
            <a:off x="10349230" y="1745615"/>
            <a:ext cx="1795780" cy="1162050"/>
          </a:xfrm>
          <a:prstGeom prst="wedgeRectCallout">
            <a:avLst>
              <a:gd name="adj1" fmla="val -129243"/>
              <a:gd name="adj2" fmla="val 145628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Rectangle 11"/>
          <p:cNvSpPr>
            <a:spLocks noGrp="1"/>
          </p:cNvSpPr>
          <p:nvPr/>
        </p:nvSpPr>
        <p:spPr>
          <a:xfrm>
            <a:off x="10213975" y="1749425"/>
            <a:ext cx="2066290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激光器 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矩形标注 6"/>
          <p:cNvSpPr/>
          <p:nvPr/>
        </p:nvSpPr>
        <p:spPr>
          <a:xfrm>
            <a:off x="4663440" y="5248910"/>
            <a:ext cx="2790825" cy="1162050"/>
          </a:xfrm>
          <a:prstGeom prst="wedgeRectCallout">
            <a:avLst>
              <a:gd name="adj1" fmla="val -85714"/>
              <a:gd name="adj2" fmla="val -53387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Rectangle 11"/>
          <p:cNvSpPr>
            <a:spLocks noGrp="1"/>
          </p:cNvSpPr>
          <p:nvPr/>
        </p:nvSpPr>
        <p:spPr>
          <a:xfrm>
            <a:off x="4502785" y="5248910"/>
            <a:ext cx="3393440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卤素灯电源 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矩形标注 8"/>
          <p:cNvSpPr/>
          <p:nvPr/>
        </p:nvSpPr>
        <p:spPr>
          <a:xfrm>
            <a:off x="5671185" y="446405"/>
            <a:ext cx="2680335" cy="861060"/>
          </a:xfrm>
          <a:prstGeom prst="wedgeRectCallout">
            <a:avLst>
              <a:gd name="adj1" fmla="val -32350"/>
              <a:gd name="adj2" fmla="val 213053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Rectangle 11"/>
          <p:cNvSpPr>
            <a:spLocks noGrp="1"/>
          </p:cNvSpPr>
          <p:nvPr/>
        </p:nvSpPr>
        <p:spPr>
          <a:xfrm>
            <a:off x="5671185" y="291465"/>
            <a:ext cx="2680335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汞灯电源 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矩形标注 12"/>
          <p:cNvSpPr/>
          <p:nvPr/>
        </p:nvSpPr>
        <p:spPr>
          <a:xfrm>
            <a:off x="681990" y="260350"/>
            <a:ext cx="2202180" cy="1162050"/>
          </a:xfrm>
          <a:prstGeom prst="wedgeRectCallout">
            <a:avLst>
              <a:gd name="adj1" fmla="val 76384"/>
              <a:gd name="adj2" fmla="val 99945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Rectangle 11"/>
          <p:cNvSpPr>
            <a:spLocks noGrp="1"/>
          </p:cNvSpPr>
          <p:nvPr/>
        </p:nvSpPr>
        <p:spPr>
          <a:xfrm>
            <a:off x="699135" y="264160"/>
            <a:ext cx="2227580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显微镜 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043295" y="3493135"/>
            <a:ext cx="4201160" cy="847725"/>
          </a:xfrm>
          <a:prstGeom prst="rect">
            <a:avLst/>
          </a:prstGeom>
          <a:noFill/>
          <a:ln w="762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2986405" y="149225"/>
            <a:ext cx="2204085" cy="3517265"/>
          </a:xfrm>
          <a:prstGeom prst="ellipse">
            <a:avLst/>
          </a:prstGeom>
          <a:noFill/>
          <a:ln w="762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矩形标注 15"/>
          <p:cNvSpPr/>
          <p:nvPr/>
        </p:nvSpPr>
        <p:spPr>
          <a:xfrm>
            <a:off x="9443720" y="226060"/>
            <a:ext cx="1795780" cy="1162050"/>
          </a:xfrm>
          <a:prstGeom prst="wedgeRectCallout">
            <a:avLst>
              <a:gd name="adj1" fmla="val -133592"/>
              <a:gd name="adj2" fmla="val 89125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Rectangle 11"/>
          <p:cNvSpPr>
            <a:spLocks noGrp="1"/>
          </p:cNvSpPr>
          <p:nvPr/>
        </p:nvSpPr>
        <p:spPr>
          <a:xfrm>
            <a:off x="9382760" y="229870"/>
            <a:ext cx="1962150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LAS_AF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矩形标注 17"/>
          <p:cNvSpPr/>
          <p:nvPr/>
        </p:nvSpPr>
        <p:spPr>
          <a:xfrm>
            <a:off x="8418195" y="4864735"/>
            <a:ext cx="1795780" cy="1162050"/>
          </a:xfrm>
          <a:prstGeom prst="wedgeRectCallout">
            <a:avLst>
              <a:gd name="adj1" fmla="val 81506"/>
              <a:gd name="adj2" fmla="val -3060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9" name="Rectangle 11"/>
          <p:cNvSpPr>
            <a:spLocks noGrp="1"/>
          </p:cNvSpPr>
          <p:nvPr/>
        </p:nvSpPr>
        <p:spPr>
          <a:xfrm>
            <a:off x="8249285" y="4868545"/>
            <a:ext cx="2435860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计算机 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xit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ipe(dow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xit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ipe(down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xit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ipe(down)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xit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ipe(down)">
                                      <p:cBhvr>
                                        <p:cTn id="9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xit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ipe(down)">
                                      <p:cBhvr>
                                        <p:cTn id="1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xit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ipe(down)">
                                      <p:cBhvr>
                                        <p:cTn id="1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  <p:bldP spid="5" grpId="2" animBg="1"/>
      <p:bldP spid="6" grpId="0"/>
      <p:bldP spid="7" grpId="1" animBg="1"/>
      <p:bldP spid="7" grpId="2" bldLvl="0" animBg="1"/>
      <p:bldP spid="5" grpId="3" animBg="1"/>
      <p:bldP spid="6" grpId="1"/>
      <p:bldP spid="8" grpId="0"/>
      <p:bldP spid="7" grpId="3" bldLvl="0" animBg="1"/>
      <p:bldP spid="8" grpId="1"/>
      <p:bldP spid="9" grpId="1" animBg="1"/>
      <p:bldP spid="9" grpId="2" bldLvl="0" animBg="1"/>
      <p:bldP spid="10" grpId="0"/>
      <p:bldP spid="9" grpId="3" bldLvl="0" animBg="1"/>
      <p:bldP spid="10" grpId="1"/>
      <p:bldP spid="13" grpId="1" animBg="1"/>
      <p:bldP spid="13" grpId="2" bldLvl="0" animBg="1"/>
      <p:bldP spid="14" grpId="0"/>
      <p:bldP spid="13" grpId="3" bldLvl="0" animBg="1"/>
      <p:bldP spid="14" grpId="1"/>
      <p:bldP spid="12" grpId="0" bldLvl="0" animBg="1"/>
      <p:bldP spid="12" grpId="1" animBg="1"/>
      <p:bldP spid="15" grpId="0" animBg="1"/>
      <p:bldP spid="15" grpId="1" animBg="1"/>
      <p:bldP spid="16" grpId="1" animBg="1"/>
      <p:bldP spid="16" grpId="2" bldLvl="0" animBg="1"/>
      <p:bldP spid="17" grpId="0"/>
      <p:bldP spid="16" grpId="3" bldLvl="0" animBg="1"/>
      <p:bldP spid="17" grpId="1"/>
      <p:bldP spid="18" grpId="1" animBg="1"/>
      <p:bldP spid="18" grpId="2" bldLvl="0" animBg="1"/>
      <p:bldP spid="19" grpId="0"/>
      <p:bldP spid="18" grpId="3" bldLvl="0" animBg="1"/>
      <p:bldP spid="19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41" t="9403" r="64233" b="73728"/>
          <a:stretch>
            <a:fillRect/>
          </a:stretch>
        </p:blipFill>
        <p:spPr>
          <a:xfrm>
            <a:off x="0" y="30909"/>
            <a:ext cx="1110678" cy="929388"/>
          </a:xfrm>
          <a:prstGeom prst="rect">
            <a:avLst/>
          </a:prstGeom>
        </p:spPr>
      </p:pic>
      <p:sp>
        <p:nvSpPr>
          <p:cNvPr id="9219" name="文本框 6"/>
          <p:cNvSpPr txBox="1"/>
          <p:nvPr/>
        </p:nvSpPr>
        <p:spPr>
          <a:xfrm>
            <a:off x="2294255" y="264160"/>
            <a:ext cx="2628900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4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背景介绍</a:t>
            </a:r>
            <a:endParaRPr lang="zh-CN" altLang="en-US" sz="4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0" y="1388110"/>
            <a:ext cx="12145010" cy="47625"/>
          </a:xfrm>
          <a:prstGeom prst="line">
            <a:avLst/>
          </a:prstGeom>
          <a:ln w="38100">
            <a:solidFill>
              <a:srgbClr val="0045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椭圆 30"/>
          <p:cNvSpPr/>
          <p:nvPr/>
        </p:nvSpPr>
        <p:spPr>
          <a:xfrm rot="20605488">
            <a:off x="1037020" y="62393"/>
            <a:ext cx="1213172" cy="1226099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200000" scaled="0"/>
          </a:gradFill>
          <a:ln w="25400">
            <a:gradFill flip="none" rotWithShape="1">
              <a:gsLst>
                <a:gs pos="0">
                  <a:schemeClr val="bg1"/>
                </a:gs>
                <a:gs pos="100000">
                  <a:srgbClr val="595959">
                    <a:lumMod val="55000"/>
                    <a:lumOff val="45000"/>
                  </a:srgbClr>
                </a:gs>
              </a:gsLst>
              <a:lin ang="2700000" scaled="1"/>
              <a:tileRect/>
            </a:gradFill>
          </a:ln>
          <a:effectLst>
            <a:outerShdw blurRad="571500" dist="482600" dir="7500000" sx="68000" sy="68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223" name="文本框 20"/>
          <p:cNvSpPr txBox="1"/>
          <p:nvPr/>
        </p:nvSpPr>
        <p:spPr>
          <a:xfrm>
            <a:off x="1260475" y="291148"/>
            <a:ext cx="869950" cy="7699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Tx/>
            </a:pPr>
            <a:r>
              <a:rPr lang="en-US" altLang="zh-CN" sz="4400" dirty="0">
                <a:solidFill>
                  <a:srgbClr val="004578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01</a:t>
            </a:r>
            <a:endParaRPr lang="zh-CN" altLang="en-US" sz="4400" dirty="0">
              <a:solidFill>
                <a:srgbClr val="004578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pic>
        <p:nvPicPr>
          <p:cNvPr id="6" name="内容占位符 5"/>
          <p:cNvPicPr>
            <a:picLocks noChangeAspect="1"/>
          </p:cNvPicPr>
          <p:nvPr>
            <p:ph idx="1"/>
          </p:nvPr>
        </p:nvPicPr>
        <p:blipFill>
          <a:blip r:embed="rId3"/>
          <a:srcRect l="8672" t="28674" r="19388" b="8566"/>
          <a:stretch>
            <a:fillRect/>
          </a:stretch>
        </p:blipFill>
        <p:spPr>
          <a:xfrm>
            <a:off x="723900" y="1531620"/>
            <a:ext cx="10487660" cy="51447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内容占位符 5"/>
          <p:cNvPicPr>
            <a:picLocks noChangeAspect="1"/>
          </p:cNvPicPr>
          <p:nvPr>
            <p:ph idx="1"/>
          </p:nvPr>
        </p:nvPicPr>
        <p:blipFill>
          <a:blip r:embed="rId2"/>
          <a:srcRect l="8672" t="28674" r="19388" b="8566"/>
          <a:stretch>
            <a:fillRect/>
          </a:stretch>
        </p:blipFill>
        <p:spPr>
          <a:xfrm>
            <a:off x="0" y="0"/>
            <a:ext cx="12148185" cy="6858000"/>
          </a:xfrm>
          <a:prstGeom prst="rect">
            <a:avLst/>
          </a:prstGeom>
        </p:spPr>
      </p:pic>
      <p:sp>
        <p:nvSpPr>
          <p:cNvPr id="13" name="矩形标注 12"/>
          <p:cNvSpPr/>
          <p:nvPr/>
        </p:nvSpPr>
        <p:spPr>
          <a:xfrm>
            <a:off x="88265" y="386715"/>
            <a:ext cx="2876550" cy="801370"/>
          </a:xfrm>
          <a:prstGeom prst="wedgeRectCallout">
            <a:avLst>
              <a:gd name="adj1" fmla="val -8564"/>
              <a:gd name="adj2" fmla="val 231092"/>
            </a:avLst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Rectangle 11"/>
          <p:cNvSpPr>
            <a:spLocks noGrp="1"/>
          </p:cNvSpPr>
          <p:nvPr/>
        </p:nvSpPr>
        <p:spPr>
          <a:xfrm>
            <a:off x="-635" y="264160"/>
            <a:ext cx="3053080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细胞培养箱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矩形标注 10"/>
          <p:cNvSpPr/>
          <p:nvPr/>
        </p:nvSpPr>
        <p:spPr>
          <a:xfrm>
            <a:off x="2846070" y="719455"/>
            <a:ext cx="2759710" cy="800735"/>
          </a:xfrm>
          <a:prstGeom prst="wedgeRectCallout">
            <a:avLst>
              <a:gd name="adj1" fmla="val -10055"/>
              <a:gd name="adj2" fmla="val 354916"/>
            </a:avLst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Rectangle 11"/>
          <p:cNvSpPr>
            <a:spLocks noGrp="1"/>
          </p:cNvSpPr>
          <p:nvPr/>
        </p:nvSpPr>
        <p:spPr>
          <a:xfrm>
            <a:off x="2725420" y="603885"/>
            <a:ext cx="3282950" cy="1031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电级拉制仪 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矩形标注 17"/>
          <p:cNvSpPr/>
          <p:nvPr/>
        </p:nvSpPr>
        <p:spPr>
          <a:xfrm>
            <a:off x="6174105" y="640080"/>
            <a:ext cx="2202180" cy="880110"/>
          </a:xfrm>
          <a:prstGeom prst="wedgeRectCallout">
            <a:avLst>
              <a:gd name="adj1" fmla="val -40772"/>
              <a:gd name="adj2" fmla="val 242207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9" name="Rectangle 11"/>
          <p:cNvSpPr>
            <a:spLocks noGrp="1"/>
          </p:cNvSpPr>
          <p:nvPr/>
        </p:nvSpPr>
        <p:spPr>
          <a:xfrm>
            <a:off x="6148705" y="476885"/>
            <a:ext cx="2227580" cy="115824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显微镜 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5193665" y="1944370"/>
            <a:ext cx="2004695" cy="2562225"/>
          </a:xfrm>
          <a:prstGeom prst="ellipse">
            <a:avLst/>
          </a:prstGeom>
          <a:noFill/>
          <a:ln w="762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7889875" y="3242945"/>
            <a:ext cx="1063625" cy="626745"/>
          </a:xfrm>
          <a:prstGeom prst="ellipse">
            <a:avLst/>
          </a:prstGeom>
          <a:noFill/>
          <a:ln w="762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" name="矩形标注 21"/>
          <p:cNvSpPr/>
          <p:nvPr/>
        </p:nvSpPr>
        <p:spPr>
          <a:xfrm>
            <a:off x="8376285" y="5461635"/>
            <a:ext cx="1795780" cy="1162050"/>
          </a:xfrm>
          <a:prstGeom prst="wedgeRectCallout">
            <a:avLst>
              <a:gd name="adj1" fmla="val -45685"/>
              <a:gd name="adj2" fmla="val -193278"/>
            </a:avLst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3" name="Rectangle 11"/>
          <p:cNvSpPr>
            <a:spLocks noGrp="1"/>
          </p:cNvSpPr>
          <p:nvPr/>
        </p:nvSpPr>
        <p:spPr>
          <a:xfrm>
            <a:off x="8155305" y="5465445"/>
            <a:ext cx="2162810" cy="115824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微操作器 </a:t>
            </a:r>
            <a:endParaRPr lang="zh-CN" altLang="en-US" sz="36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4" name="矩形标注 23"/>
          <p:cNvSpPr/>
          <p:nvPr/>
        </p:nvSpPr>
        <p:spPr>
          <a:xfrm>
            <a:off x="9571355" y="2974975"/>
            <a:ext cx="1795780" cy="1162050"/>
          </a:xfrm>
          <a:prstGeom prst="wedgeRectCallout">
            <a:avLst>
              <a:gd name="adj1" fmla="val -85714"/>
              <a:gd name="adj2" fmla="val -53387"/>
            </a:avLst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Rectangle 11"/>
          <p:cNvSpPr>
            <a:spLocks noGrp="1"/>
          </p:cNvSpPr>
          <p:nvPr/>
        </p:nvSpPr>
        <p:spPr>
          <a:xfrm>
            <a:off x="9558020" y="2978785"/>
            <a:ext cx="1800225" cy="115824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Pulse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矩形标注 1"/>
          <p:cNvSpPr/>
          <p:nvPr/>
        </p:nvSpPr>
        <p:spPr>
          <a:xfrm>
            <a:off x="3206115" y="5641975"/>
            <a:ext cx="2321560" cy="800735"/>
          </a:xfrm>
          <a:prstGeom prst="wedgeRectCallout">
            <a:avLst>
              <a:gd name="adj1" fmla="val 22210"/>
              <a:gd name="adj2" fmla="val -468398"/>
            </a:avLst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Rectangle 11"/>
          <p:cNvSpPr>
            <a:spLocks noGrp="1"/>
          </p:cNvSpPr>
          <p:nvPr/>
        </p:nvSpPr>
        <p:spPr>
          <a:xfrm>
            <a:off x="3091815" y="5526405"/>
            <a:ext cx="3282950" cy="1031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屏蔽系统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xit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xit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ipe(down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xit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ipe(down)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xit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ipe(down)">
                                      <p:cBhvr>
                                        <p:cTn id="9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xit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ipe(down)">
                                      <p:cBhvr>
                                        <p:cTn id="1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xit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ipe(down)">
                                      <p:cBhvr>
                                        <p:cTn id="1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1" animBg="1"/>
      <p:bldP spid="13" grpId="2" bldLvl="0" animBg="1"/>
      <p:bldP spid="14" grpId="0"/>
      <p:bldP spid="13" grpId="3" bldLvl="0" animBg="1"/>
      <p:bldP spid="14" grpId="1"/>
      <p:bldP spid="11" grpId="1" animBg="1"/>
      <p:bldP spid="11" grpId="2" bldLvl="0" animBg="1"/>
      <p:bldP spid="12" grpId="0"/>
      <p:bldP spid="11" grpId="3" bldLvl="0" animBg="1"/>
      <p:bldP spid="12" grpId="1"/>
      <p:bldP spid="18" grpId="1" animBg="1"/>
      <p:bldP spid="18" grpId="2" bldLvl="0" animBg="1"/>
      <p:bldP spid="19" grpId="0" bldLvl="0" animBg="1"/>
      <p:bldP spid="18" grpId="3" bldLvl="0" animBg="1"/>
      <p:bldP spid="19" grpId="1" bldLvl="0" animBg="1"/>
      <p:bldP spid="20" grpId="0" bldLvl="0" animBg="1"/>
      <p:bldP spid="20" grpId="1" bldLvl="0" animBg="1"/>
      <p:bldP spid="21" grpId="0" bldLvl="0" animBg="1"/>
      <p:bldP spid="21" grpId="1" bldLvl="0" animBg="1"/>
      <p:bldP spid="22" grpId="1" animBg="1"/>
      <p:bldP spid="22" grpId="2" bldLvl="0" animBg="1"/>
      <p:bldP spid="23" grpId="0" bldLvl="0" animBg="1"/>
      <p:bldP spid="22" grpId="3" bldLvl="0" animBg="1"/>
      <p:bldP spid="23" grpId="1" bldLvl="0" animBg="1"/>
      <p:bldP spid="24" grpId="1" animBg="1"/>
      <p:bldP spid="24" grpId="2" bldLvl="0" animBg="1"/>
      <p:bldP spid="25" grpId="0" bldLvl="0" animBg="1"/>
      <p:bldP spid="24" grpId="3" bldLvl="0" animBg="1"/>
      <p:bldP spid="25" grpId="1" bldLvl="0" animBg="1"/>
      <p:bldP spid="2" grpId="1" animBg="1"/>
      <p:bldP spid="2" grpId="2" bldLvl="0" animBg="1"/>
      <p:bldP spid="2" grpId="3" bldLvl="0" animBg="1"/>
      <p:bldP spid="3" grpId="0"/>
      <p:bldP spid="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38631" y="1653181"/>
            <a:ext cx="4368883" cy="2945214"/>
          </a:xfrm>
          <a:prstGeom prst="rect">
            <a:avLst/>
          </a:prstGeom>
        </p:spPr>
      </p:pic>
      <p:sp>
        <p:nvSpPr>
          <p:cNvPr id="4" name="直角三角形 3"/>
          <p:cNvSpPr/>
          <p:nvPr/>
        </p:nvSpPr>
        <p:spPr>
          <a:xfrm>
            <a:off x="1617044" y="3125788"/>
            <a:ext cx="496801" cy="642703"/>
          </a:xfrm>
          <a:prstGeom prst="rtTriangle">
            <a:avLst/>
          </a:prstGeom>
          <a:solidFill>
            <a:srgbClr val="5F99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486E1E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276975" y="232410"/>
            <a:ext cx="1223645" cy="984250"/>
            <a:chOff x="9963" y="2814"/>
            <a:chExt cx="1927" cy="1550"/>
          </a:xfrm>
        </p:grpSpPr>
        <p:sp>
          <p:nvSpPr>
            <p:cNvPr id="13" name="椭圆 12"/>
            <p:cNvSpPr/>
            <p:nvPr/>
          </p:nvSpPr>
          <p:spPr>
            <a:xfrm>
              <a:off x="9963" y="2814"/>
              <a:ext cx="1611" cy="1551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86E1E"/>
                </a:solidFill>
              </a:endParaRPr>
            </a:p>
          </p:txBody>
        </p:sp>
        <p:sp>
          <p:nvSpPr>
            <p:cNvPr id="17" name="文本框 22"/>
            <p:cNvSpPr txBox="1">
              <a:spLocks noChangeArrowheads="1"/>
            </p:cNvSpPr>
            <p:nvPr/>
          </p:nvSpPr>
          <p:spPr bwMode="auto">
            <a:xfrm>
              <a:off x="10342" y="3130"/>
              <a:ext cx="1549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 b="1">
                  <a:solidFill>
                    <a:srgbClr val="486E1E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01</a:t>
              </a:r>
              <a:endParaRPr lang="en-US" altLang="zh-CN" sz="3200" b="1">
                <a:solidFill>
                  <a:srgbClr val="486E1E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文本框 28"/>
          <p:cNvSpPr txBox="1">
            <a:spLocks noChangeArrowheads="1"/>
          </p:cNvSpPr>
          <p:nvPr/>
        </p:nvSpPr>
        <p:spPr bwMode="auto">
          <a:xfrm>
            <a:off x="2201863" y="2908300"/>
            <a:ext cx="188277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b="1">
                <a:solidFill>
                  <a:srgbClr val="486E1E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sym typeface="Arial" panose="020B0604020202020204" pitchFamily="34" charset="0"/>
              </a:rPr>
              <a:t>目录</a:t>
            </a:r>
            <a:endParaRPr lang="zh-CN" altLang="en-US" sz="6600" b="1">
              <a:solidFill>
                <a:srgbClr val="486E1E"/>
              </a:solidFill>
              <a:latin typeface="方正启体简体" panose="03000509000000000000" pitchFamily="65" charset="-122"/>
              <a:ea typeface="方正启体简体" panose="03000509000000000000" pitchFamily="65" charset="-122"/>
              <a:sym typeface="Arial" panose="020B0604020202020204" pitchFamily="34" charset="0"/>
            </a:endParaRPr>
          </a:p>
        </p:txBody>
      </p:sp>
      <p:sp>
        <p:nvSpPr>
          <p:cNvPr id="22" name="直角三角形 21"/>
          <p:cNvSpPr/>
          <p:nvPr/>
        </p:nvSpPr>
        <p:spPr>
          <a:xfrm rot="10800000">
            <a:off x="4257675" y="3125788"/>
            <a:ext cx="476250" cy="561975"/>
          </a:xfrm>
          <a:prstGeom prst="rtTriangle">
            <a:avLst/>
          </a:prstGeom>
          <a:solidFill>
            <a:srgbClr val="5F99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486E1E"/>
              </a:solidFill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041" b="60428"/>
          <a:stretch>
            <a:fillRect/>
          </a:stretch>
        </p:blipFill>
        <p:spPr>
          <a:xfrm>
            <a:off x="-823495" y="-746610"/>
            <a:ext cx="3392265" cy="2533455"/>
          </a:xfrm>
          <a:prstGeom prst="rect">
            <a:avLst/>
          </a:prstGeom>
        </p:spPr>
      </p:pic>
      <p:sp>
        <p:nvSpPr>
          <p:cNvPr id="3" name="Rectangle 11"/>
          <p:cNvSpPr>
            <a:spLocks noGrp="1"/>
          </p:cNvSpPr>
          <p:nvPr/>
        </p:nvSpPr>
        <p:spPr>
          <a:xfrm>
            <a:off x="7790180" y="2606675"/>
            <a:ext cx="2692400" cy="1457325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实验原理 </a:t>
            </a:r>
            <a:endParaRPr lang="zh-CN" altLang="en-US" sz="4400" b="1" dirty="0">
              <a:solidFill>
                <a:schemeClr val="accent6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377305" y="1517650"/>
            <a:ext cx="1224280" cy="984885"/>
            <a:chOff x="9963" y="2814"/>
            <a:chExt cx="1928" cy="1551"/>
          </a:xfrm>
        </p:grpSpPr>
        <p:sp>
          <p:nvSpPr>
            <p:cNvPr id="6" name="椭圆 5"/>
            <p:cNvSpPr/>
            <p:nvPr/>
          </p:nvSpPr>
          <p:spPr>
            <a:xfrm>
              <a:off x="9963" y="2814"/>
              <a:ext cx="1611" cy="1551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86E1E"/>
                </a:solidFill>
              </a:endParaRPr>
            </a:p>
          </p:txBody>
        </p:sp>
        <p:sp>
          <p:nvSpPr>
            <p:cNvPr id="7" name="文本框 22"/>
            <p:cNvSpPr txBox="1">
              <a:spLocks noChangeArrowheads="1"/>
            </p:cNvSpPr>
            <p:nvPr/>
          </p:nvSpPr>
          <p:spPr bwMode="auto">
            <a:xfrm>
              <a:off x="10342" y="3130"/>
              <a:ext cx="1549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 b="1">
                  <a:solidFill>
                    <a:srgbClr val="486E1E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02</a:t>
              </a:r>
              <a:endParaRPr lang="en-US" altLang="zh-CN" sz="3200" b="1">
                <a:solidFill>
                  <a:srgbClr val="486E1E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Rectangle 11"/>
          <p:cNvSpPr>
            <a:spLocks noGrp="1"/>
          </p:cNvSpPr>
          <p:nvPr/>
        </p:nvSpPr>
        <p:spPr>
          <a:xfrm>
            <a:off x="7790180" y="1281430"/>
            <a:ext cx="2692400" cy="1457325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实验目的 </a:t>
            </a:r>
            <a:endParaRPr lang="zh-CN" altLang="en-US" sz="4400" b="1" dirty="0">
              <a:solidFill>
                <a:schemeClr val="accent6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377305" y="2842895"/>
            <a:ext cx="1224280" cy="984885"/>
            <a:chOff x="9963" y="2814"/>
            <a:chExt cx="1928" cy="1551"/>
          </a:xfrm>
        </p:grpSpPr>
        <p:sp>
          <p:nvSpPr>
            <p:cNvPr id="10" name="椭圆 9"/>
            <p:cNvSpPr/>
            <p:nvPr/>
          </p:nvSpPr>
          <p:spPr>
            <a:xfrm>
              <a:off x="9963" y="2814"/>
              <a:ext cx="1611" cy="1551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86E1E"/>
                </a:solidFill>
              </a:endParaRPr>
            </a:p>
          </p:txBody>
        </p:sp>
        <p:sp>
          <p:nvSpPr>
            <p:cNvPr id="11" name="文本框 22"/>
            <p:cNvSpPr txBox="1">
              <a:spLocks noChangeArrowheads="1"/>
            </p:cNvSpPr>
            <p:nvPr/>
          </p:nvSpPr>
          <p:spPr bwMode="auto">
            <a:xfrm>
              <a:off x="10342" y="3130"/>
              <a:ext cx="1549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 b="1">
                  <a:solidFill>
                    <a:srgbClr val="486E1E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03</a:t>
              </a:r>
              <a:endParaRPr lang="en-US" altLang="zh-CN" sz="3200" b="1">
                <a:solidFill>
                  <a:srgbClr val="486E1E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2" name="Rectangle 11"/>
          <p:cNvSpPr>
            <a:spLocks noGrp="1"/>
          </p:cNvSpPr>
          <p:nvPr/>
        </p:nvSpPr>
        <p:spPr>
          <a:xfrm>
            <a:off x="7790180" y="114300"/>
            <a:ext cx="2692400" cy="1457325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背景介绍 </a:t>
            </a:r>
            <a:endParaRPr lang="zh-CN" altLang="en-US" sz="4400" b="1" dirty="0">
              <a:solidFill>
                <a:schemeClr val="accent6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6377305" y="4300220"/>
            <a:ext cx="1224280" cy="984885"/>
            <a:chOff x="9963" y="2814"/>
            <a:chExt cx="1928" cy="1551"/>
          </a:xfrm>
        </p:grpSpPr>
        <p:sp>
          <p:nvSpPr>
            <p:cNvPr id="34" name="椭圆 33"/>
            <p:cNvSpPr/>
            <p:nvPr/>
          </p:nvSpPr>
          <p:spPr>
            <a:xfrm>
              <a:off x="9963" y="2814"/>
              <a:ext cx="1611" cy="1551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86E1E"/>
                </a:solidFill>
              </a:endParaRPr>
            </a:p>
          </p:txBody>
        </p:sp>
        <p:sp>
          <p:nvSpPr>
            <p:cNvPr id="35" name="文本框 22"/>
            <p:cNvSpPr txBox="1">
              <a:spLocks noChangeArrowheads="1"/>
            </p:cNvSpPr>
            <p:nvPr/>
          </p:nvSpPr>
          <p:spPr bwMode="auto">
            <a:xfrm>
              <a:off x="10342" y="3130"/>
              <a:ext cx="1549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 b="1">
                  <a:solidFill>
                    <a:srgbClr val="486E1E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04</a:t>
              </a:r>
              <a:endParaRPr lang="en-US" altLang="zh-CN" sz="3200" b="1">
                <a:solidFill>
                  <a:srgbClr val="486E1E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6" name="Rectangle 11"/>
          <p:cNvSpPr>
            <a:spLocks noGrp="1"/>
          </p:cNvSpPr>
          <p:nvPr/>
        </p:nvSpPr>
        <p:spPr>
          <a:xfrm>
            <a:off x="7790180" y="4064000"/>
            <a:ext cx="2692400" cy="1457325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操作演示 </a:t>
            </a:r>
            <a:endParaRPr lang="zh-CN" altLang="en-US" sz="4400" b="1" dirty="0">
              <a:solidFill>
                <a:schemeClr val="accent6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6383655" y="1512570"/>
            <a:ext cx="1224280" cy="984885"/>
            <a:chOff x="9963" y="2814"/>
            <a:chExt cx="1928" cy="1551"/>
          </a:xfrm>
        </p:grpSpPr>
        <p:sp>
          <p:nvSpPr>
            <p:cNvPr id="38" name="椭圆 37"/>
            <p:cNvSpPr/>
            <p:nvPr/>
          </p:nvSpPr>
          <p:spPr>
            <a:xfrm>
              <a:off x="9963" y="2814"/>
              <a:ext cx="1611" cy="1551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86E1E"/>
                </a:solidFill>
              </a:endParaRPr>
            </a:p>
          </p:txBody>
        </p:sp>
        <p:sp>
          <p:nvSpPr>
            <p:cNvPr id="39" name="文本框 22"/>
            <p:cNvSpPr txBox="1">
              <a:spLocks noChangeArrowheads="1"/>
            </p:cNvSpPr>
            <p:nvPr/>
          </p:nvSpPr>
          <p:spPr bwMode="auto">
            <a:xfrm>
              <a:off x="10342" y="3130"/>
              <a:ext cx="1549" cy="919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 b="1">
                  <a:solidFill>
                    <a:srgbClr val="FF0000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02</a:t>
              </a:r>
              <a:endParaRPr lang="en-US" altLang="zh-CN" sz="3200" b="1">
                <a:solidFill>
                  <a:srgbClr val="FF0000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40" name="Rectangle 11"/>
          <p:cNvSpPr>
            <a:spLocks noGrp="1"/>
          </p:cNvSpPr>
          <p:nvPr/>
        </p:nvSpPr>
        <p:spPr>
          <a:xfrm>
            <a:off x="7795260" y="1277620"/>
            <a:ext cx="2692400" cy="1457325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实验目的 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6428105" y="5524500"/>
            <a:ext cx="1224280" cy="984885"/>
            <a:chOff x="9963" y="2814"/>
            <a:chExt cx="1928" cy="1551"/>
          </a:xfrm>
        </p:grpSpPr>
        <p:sp>
          <p:nvSpPr>
            <p:cNvPr id="43" name="椭圆 42"/>
            <p:cNvSpPr/>
            <p:nvPr/>
          </p:nvSpPr>
          <p:spPr>
            <a:xfrm>
              <a:off x="9963" y="2814"/>
              <a:ext cx="1611" cy="1551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86E1E"/>
                </a:solidFill>
              </a:endParaRPr>
            </a:p>
          </p:txBody>
        </p:sp>
        <p:sp>
          <p:nvSpPr>
            <p:cNvPr id="44" name="文本框 22"/>
            <p:cNvSpPr txBox="1">
              <a:spLocks noChangeArrowheads="1"/>
            </p:cNvSpPr>
            <p:nvPr/>
          </p:nvSpPr>
          <p:spPr bwMode="auto">
            <a:xfrm>
              <a:off x="10342" y="3130"/>
              <a:ext cx="1549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 b="1">
                  <a:solidFill>
                    <a:srgbClr val="486E1E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05</a:t>
              </a:r>
              <a:endParaRPr lang="en-US" altLang="zh-CN" sz="3200" b="1">
                <a:solidFill>
                  <a:srgbClr val="486E1E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Rectangle 11"/>
          <p:cNvSpPr>
            <a:spLocks noGrp="1"/>
          </p:cNvSpPr>
          <p:nvPr/>
        </p:nvSpPr>
        <p:spPr>
          <a:xfrm>
            <a:off x="7795260" y="5285105"/>
            <a:ext cx="3457575" cy="1457325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chemeClr val="accent6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分析与讨论</a:t>
            </a:r>
            <a:r>
              <a:rPr lang="zh-CN" altLang="en-US" sz="4400" b="1" dirty="0">
                <a:solidFill>
                  <a:schemeClr val="accent6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endParaRPr lang="zh-CN" altLang="en-US" sz="4400" b="1" dirty="0">
              <a:solidFill>
                <a:schemeClr val="accent6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41" t="9403" r="64233" b="73728"/>
          <a:stretch>
            <a:fillRect/>
          </a:stretch>
        </p:blipFill>
        <p:spPr>
          <a:xfrm>
            <a:off x="0" y="30909"/>
            <a:ext cx="1110678" cy="929388"/>
          </a:xfrm>
          <a:prstGeom prst="rect">
            <a:avLst/>
          </a:prstGeom>
        </p:spPr>
      </p:pic>
      <p:sp>
        <p:nvSpPr>
          <p:cNvPr id="9219" name="文本框 6"/>
          <p:cNvSpPr txBox="1"/>
          <p:nvPr/>
        </p:nvSpPr>
        <p:spPr>
          <a:xfrm>
            <a:off x="2770505" y="264160"/>
            <a:ext cx="2628900" cy="7683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zh-CN" sz="4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实验目的</a:t>
            </a:r>
            <a:endParaRPr lang="zh-CN" altLang="zh-CN" sz="4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" name="直接连接符 1"/>
          <p:cNvCxnSpPr/>
          <p:nvPr/>
        </p:nvCxnSpPr>
        <p:spPr>
          <a:xfrm flipV="1">
            <a:off x="0" y="1235710"/>
            <a:ext cx="12145010" cy="47625"/>
          </a:xfrm>
          <a:prstGeom prst="line">
            <a:avLst/>
          </a:prstGeom>
          <a:ln w="38100">
            <a:solidFill>
              <a:srgbClr val="0045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椭圆 30"/>
          <p:cNvSpPr/>
          <p:nvPr/>
        </p:nvSpPr>
        <p:spPr>
          <a:xfrm rot="20605488">
            <a:off x="1513270" y="62393"/>
            <a:ext cx="1213172" cy="1226099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200000" scaled="0"/>
          </a:gradFill>
          <a:ln w="25400">
            <a:gradFill flip="none" rotWithShape="1">
              <a:gsLst>
                <a:gs pos="0">
                  <a:schemeClr val="bg1"/>
                </a:gs>
                <a:gs pos="100000">
                  <a:srgbClr val="595959">
                    <a:lumMod val="55000"/>
                    <a:lumOff val="45000"/>
                  </a:srgbClr>
                </a:gs>
              </a:gsLst>
              <a:lin ang="2700000" scaled="1"/>
              <a:tileRect/>
            </a:gradFill>
          </a:ln>
          <a:effectLst>
            <a:outerShdw blurRad="571500" dist="482600" dir="7500000" sx="68000" sy="68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223" name="文本框 20"/>
          <p:cNvSpPr txBox="1"/>
          <p:nvPr/>
        </p:nvSpPr>
        <p:spPr>
          <a:xfrm>
            <a:off x="1736725" y="291148"/>
            <a:ext cx="86995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Tx/>
            </a:pPr>
            <a:r>
              <a:rPr lang="en-US" altLang="zh-CN" sz="4400" dirty="0">
                <a:solidFill>
                  <a:srgbClr val="004578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0</a:t>
            </a:r>
            <a:r>
              <a:rPr lang="en-US" sz="4400" dirty="0">
                <a:solidFill>
                  <a:srgbClr val="004578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2</a:t>
            </a:r>
            <a:endParaRPr lang="en-US" sz="4400" dirty="0">
              <a:solidFill>
                <a:srgbClr val="004578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0" name="Rectangle 11"/>
          <p:cNvSpPr>
            <a:spLocks noGrp="1"/>
          </p:cNvSpPr>
          <p:nvPr/>
        </p:nvSpPr>
        <p:spPr>
          <a:xfrm>
            <a:off x="-69215" y="1756410"/>
            <a:ext cx="12452985" cy="468122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sz="3600" b="1" i="0" u="none" strike="noStrike" kern="1200" cap="none" spc="0" normalizeH="0" baseline="0" noProof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1.了解激光共聚焦显微镜（LSCM）与膜片钳系统的工作原理、实验过程和在科研工作中的应用；</a:t>
            </a:r>
            <a:endParaRPr kumimoji="0" sz="3600" b="1" i="0" u="none" strike="noStrike" kern="1200" cap="none" spc="0" normalizeH="0" baseline="0" noProof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sz="3600" b="1" i="0" u="none" strike="noStrike" kern="1200" cap="none" spc="0" normalizeH="0" baseline="0" noProof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2.完成TMEM16A离子通道门控状态检测仿真实验；</a:t>
            </a:r>
            <a:endParaRPr kumimoji="0" sz="3600" b="1" i="0" u="none" strike="noStrike" kern="1200" cap="none" spc="0" normalizeH="0" baseline="0" noProof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</a:pPr>
            <a:endParaRPr kumimoji="0" sz="3600" b="1" i="0" u="none" strike="noStrike" kern="1200" cap="none" spc="0" normalizeH="0" baseline="0" noProof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kumimoji="0" sz="3600" b="1" i="0" u="none" strike="noStrike" kern="1200" cap="none" spc="0" normalizeH="0" baseline="0" noProof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3.通过实验加深理解激发光、荧光、电流放大器与膜电阻、膜电位、跨膜电流等概念。</a:t>
            </a:r>
            <a:r>
              <a:rPr kumimoji="0" lang="zh-CN" altLang="en-US" sz="3600" b="1" i="0" u="none" strike="noStrike" kern="1200" cap="none" spc="0" normalizeH="0" baseline="0" noProof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 </a:t>
            </a:r>
            <a:endParaRPr kumimoji="0" lang="zh-CN" altLang="en-US" sz="3600" b="1" i="0" u="none" strike="noStrike" kern="1200" cap="none" spc="0" normalizeH="0" baseline="0" noProof="1" dirty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11"/>
          <p:cNvSpPr>
            <a:spLocks noGrp="1"/>
          </p:cNvSpPr>
          <p:nvPr/>
        </p:nvSpPr>
        <p:spPr>
          <a:xfrm>
            <a:off x="1362710" y="1110615"/>
            <a:ext cx="11122025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L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aser scanning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Confocal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microscope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Rectangle 11"/>
          <p:cNvSpPr>
            <a:spLocks noGrp="1"/>
          </p:cNvSpPr>
          <p:nvPr/>
        </p:nvSpPr>
        <p:spPr>
          <a:xfrm>
            <a:off x="2747010" y="3847465"/>
            <a:ext cx="8684260" cy="1158240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transmembrane protein 16 A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0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38631" y="1653181"/>
            <a:ext cx="4368883" cy="2945214"/>
          </a:xfrm>
          <a:prstGeom prst="rect">
            <a:avLst/>
          </a:prstGeom>
        </p:spPr>
      </p:pic>
      <p:sp>
        <p:nvSpPr>
          <p:cNvPr id="4" name="直角三角形 3"/>
          <p:cNvSpPr/>
          <p:nvPr/>
        </p:nvSpPr>
        <p:spPr>
          <a:xfrm>
            <a:off x="1617044" y="3125788"/>
            <a:ext cx="496801" cy="642703"/>
          </a:xfrm>
          <a:prstGeom prst="rtTriangle">
            <a:avLst/>
          </a:prstGeom>
          <a:solidFill>
            <a:srgbClr val="5F99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486E1E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276975" y="232410"/>
            <a:ext cx="1223645" cy="984250"/>
            <a:chOff x="9963" y="2814"/>
            <a:chExt cx="1927" cy="1550"/>
          </a:xfrm>
        </p:grpSpPr>
        <p:sp>
          <p:nvSpPr>
            <p:cNvPr id="13" name="椭圆 12"/>
            <p:cNvSpPr/>
            <p:nvPr/>
          </p:nvSpPr>
          <p:spPr>
            <a:xfrm>
              <a:off x="9963" y="2814"/>
              <a:ext cx="1611" cy="1551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86E1E"/>
                </a:solidFill>
              </a:endParaRPr>
            </a:p>
          </p:txBody>
        </p:sp>
        <p:sp>
          <p:nvSpPr>
            <p:cNvPr id="17" name="文本框 22"/>
            <p:cNvSpPr txBox="1">
              <a:spLocks noChangeArrowheads="1"/>
            </p:cNvSpPr>
            <p:nvPr/>
          </p:nvSpPr>
          <p:spPr bwMode="auto">
            <a:xfrm>
              <a:off x="10342" y="3130"/>
              <a:ext cx="1549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 b="1">
                  <a:solidFill>
                    <a:srgbClr val="486E1E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01</a:t>
              </a:r>
              <a:endParaRPr lang="en-US" altLang="zh-CN" sz="3200" b="1">
                <a:solidFill>
                  <a:srgbClr val="486E1E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文本框 28"/>
          <p:cNvSpPr txBox="1">
            <a:spLocks noChangeArrowheads="1"/>
          </p:cNvSpPr>
          <p:nvPr/>
        </p:nvSpPr>
        <p:spPr bwMode="auto">
          <a:xfrm>
            <a:off x="2201863" y="2908300"/>
            <a:ext cx="188277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b="1">
                <a:solidFill>
                  <a:srgbClr val="486E1E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sym typeface="Arial" panose="020B0604020202020204" pitchFamily="34" charset="0"/>
              </a:rPr>
              <a:t>目录</a:t>
            </a:r>
            <a:endParaRPr lang="zh-CN" altLang="en-US" sz="6600" b="1">
              <a:solidFill>
                <a:srgbClr val="486E1E"/>
              </a:solidFill>
              <a:latin typeface="方正启体简体" panose="03000509000000000000" pitchFamily="65" charset="-122"/>
              <a:ea typeface="方正启体简体" panose="03000509000000000000" pitchFamily="65" charset="-122"/>
              <a:sym typeface="Arial" panose="020B0604020202020204" pitchFamily="34" charset="0"/>
            </a:endParaRPr>
          </a:p>
        </p:txBody>
      </p:sp>
      <p:sp>
        <p:nvSpPr>
          <p:cNvPr id="22" name="直角三角形 21"/>
          <p:cNvSpPr/>
          <p:nvPr/>
        </p:nvSpPr>
        <p:spPr>
          <a:xfrm rot="10800000">
            <a:off x="4257675" y="3125788"/>
            <a:ext cx="476250" cy="561975"/>
          </a:xfrm>
          <a:prstGeom prst="rtTriangle">
            <a:avLst/>
          </a:prstGeom>
          <a:solidFill>
            <a:srgbClr val="5F99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486E1E"/>
              </a:solidFill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041" b="60428"/>
          <a:stretch>
            <a:fillRect/>
          </a:stretch>
        </p:blipFill>
        <p:spPr>
          <a:xfrm>
            <a:off x="-823495" y="-746610"/>
            <a:ext cx="3392265" cy="2533455"/>
          </a:xfrm>
          <a:prstGeom prst="rect">
            <a:avLst/>
          </a:prstGeom>
        </p:spPr>
      </p:pic>
      <p:sp>
        <p:nvSpPr>
          <p:cNvPr id="3" name="Rectangle 11"/>
          <p:cNvSpPr>
            <a:spLocks noGrp="1"/>
          </p:cNvSpPr>
          <p:nvPr/>
        </p:nvSpPr>
        <p:spPr>
          <a:xfrm>
            <a:off x="7790180" y="2606675"/>
            <a:ext cx="2692400" cy="1457325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实验原理 </a:t>
            </a:r>
            <a:endParaRPr lang="zh-CN" altLang="en-US" sz="4400" b="1" dirty="0">
              <a:solidFill>
                <a:schemeClr val="accent6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377305" y="1517650"/>
            <a:ext cx="1224280" cy="984885"/>
            <a:chOff x="9963" y="2814"/>
            <a:chExt cx="1928" cy="1551"/>
          </a:xfrm>
        </p:grpSpPr>
        <p:sp>
          <p:nvSpPr>
            <p:cNvPr id="6" name="椭圆 5"/>
            <p:cNvSpPr/>
            <p:nvPr/>
          </p:nvSpPr>
          <p:spPr>
            <a:xfrm>
              <a:off x="9963" y="2814"/>
              <a:ext cx="1611" cy="1551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86E1E"/>
                </a:solidFill>
              </a:endParaRPr>
            </a:p>
          </p:txBody>
        </p:sp>
        <p:sp>
          <p:nvSpPr>
            <p:cNvPr id="7" name="文本框 22"/>
            <p:cNvSpPr txBox="1">
              <a:spLocks noChangeArrowheads="1"/>
            </p:cNvSpPr>
            <p:nvPr/>
          </p:nvSpPr>
          <p:spPr bwMode="auto">
            <a:xfrm>
              <a:off x="10342" y="3130"/>
              <a:ext cx="1549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 b="1">
                  <a:solidFill>
                    <a:srgbClr val="486E1E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02</a:t>
              </a:r>
              <a:endParaRPr lang="en-US" altLang="zh-CN" sz="3200" b="1">
                <a:solidFill>
                  <a:srgbClr val="486E1E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Rectangle 11"/>
          <p:cNvSpPr>
            <a:spLocks noGrp="1"/>
          </p:cNvSpPr>
          <p:nvPr/>
        </p:nvSpPr>
        <p:spPr>
          <a:xfrm>
            <a:off x="7790180" y="1281430"/>
            <a:ext cx="2692400" cy="1457325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实验目的 </a:t>
            </a:r>
            <a:endParaRPr lang="zh-CN" altLang="en-US" sz="4400" b="1" dirty="0">
              <a:solidFill>
                <a:schemeClr val="accent6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377305" y="2842895"/>
            <a:ext cx="1224280" cy="984885"/>
            <a:chOff x="9963" y="2814"/>
            <a:chExt cx="1928" cy="1551"/>
          </a:xfrm>
        </p:grpSpPr>
        <p:sp>
          <p:nvSpPr>
            <p:cNvPr id="10" name="椭圆 9"/>
            <p:cNvSpPr/>
            <p:nvPr/>
          </p:nvSpPr>
          <p:spPr>
            <a:xfrm>
              <a:off x="9963" y="2814"/>
              <a:ext cx="1611" cy="1551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86E1E"/>
                </a:solidFill>
              </a:endParaRPr>
            </a:p>
          </p:txBody>
        </p:sp>
        <p:sp>
          <p:nvSpPr>
            <p:cNvPr id="11" name="文本框 22"/>
            <p:cNvSpPr txBox="1">
              <a:spLocks noChangeArrowheads="1"/>
            </p:cNvSpPr>
            <p:nvPr/>
          </p:nvSpPr>
          <p:spPr bwMode="auto">
            <a:xfrm>
              <a:off x="10342" y="3130"/>
              <a:ext cx="1549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 b="1">
                  <a:solidFill>
                    <a:srgbClr val="486E1E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03</a:t>
              </a:r>
              <a:endParaRPr lang="en-US" altLang="zh-CN" sz="3200" b="1">
                <a:solidFill>
                  <a:srgbClr val="486E1E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2" name="Rectangle 11"/>
          <p:cNvSpPr>
            <a:spLocks noGrp="1"/>
          </p:cNvSpPr>
          <p:nvPr/>
        </p:nvSpPr>
        <p:spPr>
          <a:xfrm>
            <a:off x="7790180" y="114300"/>
            <a:ext cx="2692400" cy="1457325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背景介绍 </a:t>
            </a:r>
            <a:endParaRPr lang="zh-CN" altLang="en-US" sz="4400" b="1" dirty="0">
              <a:solidFill>
                <a:schemeClr val="accent6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6377305" y="4300220"/>
            <a:ext cx="1224280" cy="984885"/>
            <a:chOff x="9963" y="2814"/>
            <a:chExt cx="1928" cy="1551"/>
          </a:xfrm>
        </p:grpSpPr>
        <p:sp>
          <p:nvSpPr>
            <p:cNvPr id="34" name="椭圆 33"/>
            <p:cNvSpPr/>
            <p:nvPr/>
          </p:nvSpPr>
          <p:spPr>
            <a:xfrm>
              <a:off x="9963" y="2814"/>
              <a:ext cx="1611" cy="1551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86E1E"/>
                </a:solidFill>
              </a:endParaRPr>
            </a:p>
          </p:txBody>
        </p:sp>
        <p:sp>
          <p:nvSpPr>
            <p:cNvPr id="35" name="文本框 22"/>
            <p:cNvSpPr txBox="1">
              <a:spLocks noChangeArrowheads="1"/>
            </p:cNvSpPr>
            <p:nvPr/>
          </p:nvSpPr>
          <p:spPr bwMode="auto">
            <a:xfrm>
              <a:off x="10342" y="3130"/>
              <a:ext cx="1549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 b="1">
                  <a:solidFill>
                    <a:srgbClr val="486E1E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04</a:t>
              </a:r>
              <a:endParaRPr lang="en-US" altLang="zh-CN" sz="3200" b="1">
                <a:solidFill>
                  <a:srgbClr val="486E1E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6" name="Rectangle 11"/>
          <p:cNvSpPr>
            <a:spLocks noGrp="1"/>
          </p:cNvSpPr>
          <p:nvPr/>
        </p:nvSpPr>
        <p:spPr>
          <a:xfrm>
            <a:off x="7790180" y="4064000"/>
            <a:ext cx="2692400" cy="1457325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chemeClr val="accent6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操作演示 </a:t>
            </a:r>
            <a:endParaRPr lang="zh-CN" altLang="en-US" sz="4400" b="1" dirty="0">
              <a:solidFill>
                <a:schemeClr val="accent6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6383655" y="2838450"/>
            <a:ext cx="1224280" cy="984885"/>
            <a:chOff x="9963" y="2814"/>
            <a:chExt cx="1928" cy="1551"/>
          </a:xfrm>
        </p:grpSpPr>
        <p:sp>
          <p:nvSpPr>
            <p:cNvPr id="38" name="椭圆 37"/>
            <p:cNvSpPr/>
            <p:nvPr/>
          </p:nvSpPr>
          <p:spPr>
            <a:xfrm>
              <a:off x="9963" y="2814"/>
              <a:ext cx="1611" cy="1551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86E1E"/>
                </a:solidFill>
              </a:endParaRPr>
            </a:p>
          </p:txBody>
        </p:sp>
        <p:sp>
          <p:nvSpPr>
            <p:cNvPr id="39" name="文本框 22"/>
            <p:cNvSpPr txBox="1">
              <a:spLocks noChangeArrowheads="1"/>
            </p:cNvSpPr>
            <p:nvPr/>
          </p:nvSpPr>
          <p:spPr bwMode="auto">
            <a:xfrm>
              <a:off x="10342" y="3130"/>
              <a:ext cx="1549" cy="919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 b="1">
                  <a:solidFill>
                    <a:srgbClr val="FF0000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03</a:t>
              </a:r>
              <a:endParaRPr lang="en-US" altLang="zh-CN" sz="3200" b="1">
                <a:solidFill>
                  <a:srgbClr val="FF0000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40" name="Rectangle 11"/>
          <p:cNvSpPr>
            <a:spLocks noGrp="1"/>
          </p:cNvSpPr>
          <p:nvPr/>
        </p:nvSpPr>
        <p:spPr>
          <a:xfrm>
            <a:off x="7795260" y="2588260"/>
            <a:ext cx="2692400" cy="1457325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实验原理 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6428105" y="5524500"/>
            <a:ext cx="1224280" cy="984885"/>
            <a:chOff x="9963" y="2814"/>
            <a:chExt cx="1928" cy="1551"/>
          </a:xfrm>
        </p:grpSpPr>
        <p:sp>
          <p:nvSpPr>
            <p:cNvPr id="43" name="椭圆 42"/>
            <p:cNvSpPr/>
            <p:nvPr/>
          </p:nvSpPr>
          <p:spPr>
            <a:xfrm>
              <a:off x="9963" y="2814"/>
              <a:ext cx="1611" cy="1551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86E1E"/>
                </a:solidFill>
              </a:endParaRPr>
            </a:p>
          </p:txBody>
        </p:sp>
        <p:sp>
          <p:nvSpPr>
            <p:cNvPr id="44" name="文本框 22"/>
            <p:cNvSpPr txBox="1">
              <a:spLocks noChangeArrowheads="1"/>
            </p:cNvSpPr>
            <p:nvPr/>
          </p:nvSpPr>
          <p:spPr bwMode="auto">
            <a:xfrm>
              <a:off x="10342" y="3130"/>
              <a:ext cx="1549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 b="1">
                  <a:solidFill>
                    <a:srgbClr val="486E1E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05</a:t>
              </a:r>
              <a:endParaRPr lang="en-US" altLang="zh-CN" sz="3200" b="1">
                <a:solidFill>
                  <a:srgbClr val="486E1E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Rectangle 11"/>
          <p:cNvSpPr>
            <a:spLocks noGrp="1"/>
          </p:cNvSpPr>
          <p:nvPr/>
        </p:nvSpPr>
        <p:spPr>
          <a:xfrm>
            <a:off x="7795260" y="5285105"/>
            <a:ext cx="3457575" cy="1457325"/>
          </a:xfrm>
          <a:prstGeom prst="rect">
            <a:avLst/>
          </a:prstGeom>
          <a:noFill/>
          <a:ln w="9525">
            <a:noFill/>
          </a:ln>
        </p:spPr>
        <p:txBody>
          <a:bodyPr lIns="121920" tIns="60960" rIns="121920" bIns="60960" anchor="ctr"/>
          <a:p>
            <a:pPr>
              <a:lnSpc>
                <a:spcPct val="90000"/>
              </a:lnSpc>
            </a:pPr>
            <a:r>
              <a:rPr lang="zh-CN" altLang="en-US" sz="4400" b="1" dirty="0">
                <a:solidFill>
                  <a:schemeClr val="accent6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分析与讨论</a:t>
            </a:r>
            <a:r>
              <a:rPr lang="zh-CN" altLang="en-US" sz="4400" b="1" dirty="0">
                <a:solidFill>
                  <a:schemeClr val="accent6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endParaRPr lang="zh-CN" altLang="en-US" sz="4400" b="1" dirty="0">
              <a:solidFill>
                <a:schemeClr val="accent6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4279,&quot;width&quot;:7281}"/>
</p:tagLst>
</file>

<file path=ppt/theme/theme1.xml><?xml version="1.0" encoding="utf-8"?>
<a:theme xmlns:a="http://schemas.openxmlformats.org/drawingml/2006/main" name="亮亮图文旗舰店https://liangliangtuwen.tmall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1417</Words>
  <Application>WPS 演示</Application>
  <PresentationFormat>宽屏</PresentationFormat>
  <Paragraphs>403</Paragraphs>
  <Slides>25</Slides>
  <Notes>1</Notes>
  <HiddenSlides>2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8</vt:i4>
      </vt:variant>
      <vt:variant>
        <vt:lpstr>幻灯片标题</vt:lpstr>
      </vt:variant>
      <vt:variant>
        <vt:i4>25</vt:i4>
      </vt:variant>
    </vt:vector>
  </HeadingPairs>
  <TitlesOfParts>
    <vt:vector size="49" baseType="lpstr">
      <vt:lpstr>Arial</vt:lpstr>
      <vt:lpstr>宋体</vt:lpstr>
      <vt:lpstr>Wingdings</vt:lpstr>
      <vt:lpstr>微软雅黑</vt:lpstr>
      <vt:lpstr>楷体</vt:lpstr>
      <vt:lpstr>Calibri</vt:lpstr>
      <vt:lpstr>Impact</vt:lpstr>
      <vt:lpstr>方正启体简体</vt:lpstr>
      <vt:lpstr>Arial Unicode MS</vt:lpstr>
      <vt:lpstr>Calibri Light</vt:lpstr>
      <vt:lpstr>Cambria Math</vt:lpstr>
      <vt:lpstr>Times New Roman</vt:lpstr>
      <vt:lpstr>楷体_GB2312</vt:lpstr>
      <vt:lpstr>新宋体</vt:lpstr>
      <vt:lpstr>亮亮图文旗舰店https://liangliangtuwen.tmall.com</vt:lpstr>
      <vt:lpstr>自定义设计方案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Administrator</cp:lastModifiedBy>
  <cp:revision>80</cp:revision>
  <dcterms:created xsi:type="dcterms:W3CDTF">2017-05-24T13:30:00Z</dcterms:created>
  <dcterms:modified xsi:type="dcterms:W3CDTF">2021-06-27T23:42:04Z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2052-11.1.0.10577</vt:lpwstr>
  </property>
  <property fmtid="{D5CDD505-2E9C-101B-9397-08002B2CF9AE}" pid="3" name="ICV">
    <vt:lpwstr>ADB0B60C9EEE4D4B84B1B76A6785BBC0</vt:lpwstr>
  </property>
</Properties>
</file>